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1"/>
  </p:sldMasterIdLst>
  <p:notesMasterIdLst>
    <p:notesMasterId r:id="rId5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33" r:id="rId55"/>
  </p:sldIdLst>
  <p:sldSz cx="9144000" cy="5143500" type="screen16x9"/>
  <p:notesSz cx="6858000" cy="9144000"/>
  <p:embeddedFontLst>
    <p:embeddedFont>
      <p:font typeface="Montserrat Medium" panose="020B0604020202020204" charset="0"/>
      <p:regular r:id="rId57"/>
      <p:bold r:id="rId58"/>
      <p:italic r:id="rId59"/>
      <p:boldItalic r:id="rId60"/>
    </p:embeddedFont>
    <p:embeddedFont>
      <p:font typeface="Calibri" panose="020F0502020204030204" pitchFamily="34" charset="0"/>
      <p:regular r:id="rId61"/>
      <p:bold r:id="rId62"/>
      <p:italic r:id="rId63"/>
      <p:boldItalic r:id="rId64"/>
    </p:embeddedFont>
    <p:embeddedFont>
      <p:font typeface="Montserrat" panose="020B0604020202020204" charset="0"/>
      <p:regular r:id="rId65"/>
      <p:bold r:id="rId66"/>
      <p:italic r:id="rId67"/>
      <p:boldItalic r:id="rId6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3614281-9BA8-4BEE-9DC4-12348DE92915}">
  <a:tblStyle styleId="{43614281-9BA8-4BEE-9DC4-12348DE9291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3" d="100"/>
          <a:sy n="93" d="100"/>
        </p:scale>
        <p:origin x="726" y="7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7.fntdata"/><Relationship Id="rId68" Type="http://schemas.openxmlformats.org/officeDocument/2006/relationships/font" Target="fonts/font12.fntdata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2.fntdata"/><Relationship Id="rId66" Type="http://schemas.openxmlformats.org/officeDocument/2006/relationships/font" Target="fonts/font10.fntdata"/><Relationship Id="rId5" Type="http://schemas.openxmlformats.org/officeDocument/2006/relationships/slide" Target="slides/slide4.xml"/><Relationship Id="rId61" Type="http://schemas.openxmlformats.org/officeDocument/2006/relationships/font" Target="fonts/font5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64" Type="http://schemas.openxmlformats.org/officeDocument/2006/relationships/font" Target="fonts/font8.fntdata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3.fntdata"/><Relationship Id="rId67" Type="http://schemas.openxmlformats.org/officeDocument/2006/relationships/font" Target="fonts/font11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6.fntdata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1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4.fntdata"/><Relationship Id="rId65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03051183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bd91b4bfb4_2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bd91b4bfb4_2_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296223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bdaa3cc946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bdaa3cc946_0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02456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be633c27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be633c27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710845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be633c2727_1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be633c2727_1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301563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bdaa3cc946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bdaa3cc946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612169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bdaa3cc946_0_2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bdaa3cc946_0_2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12462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bda6e93e16_13_7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bda6e93e16_13_7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13923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bdaa3cc946_0_16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7" name="Google Shape;267;gbdaa3cc946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6915594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bec65e8dea_0_8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bec65e8dea_0_8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12604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c1aaeb76da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c1aaeb76da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675410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c1aaeb76da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c1aaeb76da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886108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bd91b4bfb4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bd91b4bfb4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822182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c1aaeb76da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c1aaeb76da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574626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c1aaeb76da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c1aaeb76da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045159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c1aaeb76da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c1aaeb76da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789764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c1aaeb76da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c1aaeb76da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802136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c1aaeb76da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c1aaeb76da_0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9793327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c1aaeb76da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c1aaeb76da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6767885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c1aaeb76da_0_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c1aaeb76da_0_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6956109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c1aaeb76da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c1aaeb76da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770369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c1aaeb76da_0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c1aaeb76da_0_1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645829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c1aaeb76da_0_1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c1aaeb76da_0_1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35314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bdaa3cc94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bdaa3cc94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051449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c1aaeb76da_0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c1aaeb76da_0_2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1083318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c1aaeb76da_0_1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c1aaeb76da_0_1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6853646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c1aaeb76da_0_2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c1aaeb76da_0_2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213401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c1aaeb76da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c1aaeb76da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685911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c1aaeb76da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c1aaeb76da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451906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bdaa3cc946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bdaa3cc946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617026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bec65e8dea_0_98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76" name="Google Shape;476;gbec65e8dea_0_9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4114430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c1e6024fe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c1e6024fe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900265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c1e6024fed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c1e6024fed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222468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c1e6024fed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c1e6024fed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62265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bdaa3cc946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bdaa3cc946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797796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c1e6024fed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c1e6024fed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082829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c1e6024fed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" name="Google Shape;522;gc1e6024fed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689254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c1e6024fed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c1e6024fed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285787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c1e6024fed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Google Shape;552;gc1e6024fed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738074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c1e6024fed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c1e6024fed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484119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c1e6024fed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6" name="Google Shape;566;gc1e6024fed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576659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c1e6024fed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Google Shape;577;gc1e6024fed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607473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c1e6024fed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4" name="Google Shape;584;gc1e6024fed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585019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c1e6024fed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c1e6024fed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993715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c1e6024fed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9" name="Google Shape;609;gc1e6024fed_0_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627761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bd91b4bfb4_2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bd91b4bfb4_2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9189237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c1e6024fed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4" name="Google Shape;624;gc1e6024fed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768490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gbec65e8dea_0_106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40" name="Google Shape;640;gbec65e8dea_0_1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49065748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bec65e8dea_0_10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4" name="Google Shape;654;gbec65e8dea_0_10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85816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beff88cee4_0_4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79" name="Google Shape;679;gbeff88cee4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45135238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gbeff88cee4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6" name="Google Shape;866;gbeff88cee4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05657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bec65e8dea_0_2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bec65e8dea_0_2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54126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bdaa3cc946_0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bdaa3cc946_0_1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73379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bdaa3cc946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bdaa3cc946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2660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bdaa3cc946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bdaa3cc946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28301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2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 1 1 1 1 1 1 1 1">
  <p:cSld name="CUSTOM_1_1_1_1_1_1_1_1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1"/>
          <p:cNvSpPr txBox="1"/>
          <p:nvPr/>
        </p:nvSpPr>
        <p:spPr>
          <a:xfrm>
            <a:off x="67050" y="4823251"/>
            <a:ext cx="10860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© SITP 2021</a:t>
            </a:r>
            <a:endParaRPr sz="6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2" name="Google Shape;72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48150" y="4912776"/>
            <a:ext cx="578200" cy="9785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8472450" y="4823251"/>
            <a:ext cx="548700" cy="27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80000"/>
              </a:lnSpc>
              <a:buSzPts val="1018"/>
              <a:buNone/>
              <a:defRPr sz="83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80000"/>
              </a:lnSpc>
              <a:buSzPts val="1018"/>
              <a:buNone/>
              <a:defRPr sz="83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80000"/>
              </a:lnSpc>
              <a:buSzPts val="1018"/>
              <a:buNone/>
              <a:defRPr sz="83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80000"/>
              </a:lnSpc>
              <a:buSzPts val="1018"/>
              <a:buNone/>
              <a:defRPr sz="83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80000"/>
              </a:lnSpc>
              <a:buSzPts val="1018"/>
              <a:buNone/>
              <a:defRPr sz="83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80000"/>
              </a:lnSpc>
              <a:buSzPts val="1018"/>
              <a:buNone/>
              <a:defRPr sz="83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80000"/>
              </a:lnSpc>
              <a:buSzPts val="1018"/>
              <a:buNone/>
              <a:defRPr sz="83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80000"/>
              </a:lnSpc>
              <a:buSzPts val="1018"/>
              <a:buNone/>
              <a:defRPr sz="83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80000"/>
              </a:lnSpc>
              <a:buSzPts val="1018"/>
              <a:buNone/>
              <a:defRPr sz="83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4" name="Google Shape;74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075" y="117500"/>
            <a:ext cx="1269000" cy="20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1"/>
          <p:cNvPicPr preferRelativeResize="0"/>
          <p:nvPr/>
        </p:nvPicPr>
        <p:blipFill rotWithShape="1">
          <a:blip r:embed="rId5">
            <a:alphaModFix/>
          </a:blip>
          <a:srcRect t="700" b="700"/>
          <a:stretch/>
        </p:blipFill>
        <p:spPr>
          <a:xfrm>
            <a:off x="7466719" y="136225"/>
            <a:ext cx="1554424" cy="419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 1 1 1 1 1 1 1 1 1">
  <p:cSld name="CUSTOM_1_1_1_1_1_1_1_1_1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2"/>
          <p:cNvSpPr txBox="1"/>
          <p:nvPr/>
        </p:nvSpPr>
        <p:spPr>
          <a:xfrm>
            <a:off x="67050" y="4823251"/>
            <a:ext cx="10860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© SITP 2021</a:t>
            </a:r>
            <a:endParaRPr sz="6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9" name="Google Shape;79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48150" y="4912776"/>
            <a:ext cx="578200" cy="9785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2"/>
          <p:cNvSpPr txBox="1">
            <a:spLocks noGrp="1"/>
          </p:cNvSpPr>
          <p:nvPr>
            <p:ph type="sldNum" idx="12"/>
          </p:nvPr>
        </p:nvSpPr>
        <p:spPr>
          <a:xfrm>
            <a:off x="8472450" y="4823251"/>
            <a:ext cx="548700" cy="27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80000"/>
              </a:lnSpc>
              <a:buSzPts val="1018"/>
              <a:buNone/>
              <a:defRPr sz="83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80000"/>
              </a:lnSpc>
              <a:buSzPts val="1018"/>
              <a:buNone/>
              <a:defRPr sz="83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80000"/>
              </a:lnSpc>
              <a:buSzPts val="1018"/>
              <a:buNone/>
              <a:defRPr sz="83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80000"/>
              </a:lnSpc>
              <a:buSzPts val="1018"/>
              <a:buNone/>
              <a:defRPr sz="83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80000"/>
              </a:lnSpc>
              <a:buSzPts val="1018"/>
              <a:buNone/>
              <a:defRPr sz="83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80000"/>
              </a:lnSpc>
              <a:buSzPts val="1018"/>
              <a:buNone/>
              <a:defRPr sz="83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80000"/>
              </a:lnSpc>
              <a:buSzPts val="1018"/>
              <a:buNone/>
              <a:defRPr sz="83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80000"/>
              </a:lnSpc>
              <a:buSzPts val="1018"/>
              <a:buNone/>
              <a:defRPr sz="83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80000"/>
              </a:lnSpc>
              <a:buSzPts val="1018"/>
              <a:buNone/>
              <a:defRPr sz="83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1" name="Google Shape;81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075" y="117500"/>
            <a:ext cx="1269000" cy="20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2"/>
          <p:cNvPicPr preferRelativeResize="0"/>
          <p:nvPr/>
        </p:nvPicPr>
        <p:blipFill rotWithShape="1">
          <a:blip r:embed="rId5">
            <a:alphaModFix/>
          </a:blip>
          <a:srcRect t="700" b="700"/>
          <a:stretch/>
        </p:blipFill>
        <p:spPr>
          <a:xfrm>
            <a:off x="7466719" y="136225"/>
            <a:ext cx="1554424" cy="419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 1 1 1 1 1 1 1 1 1 1">
  <p:cSld name="CUSTOM_1_1_1_1_1_1_1_1_1_1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3"/>
          <p:cNvPicPr preferRelativeResize="0"/>
          <p:nvPr/>
        </p:nvPicPr>
        <p:blipFill rotWithShape="1">
          <a:blip r:embed="rId2">
            <a:alphaModFix/>
          </a:blip>
          <a:srcRect t="49" b="39"/>
          <a:stretch/>
        </p:blipFill>
        <p:spPr>
          <a:xfrm>
            <a:off x="0" y="0"/>
            <a:ext cx="9144000" cy="5143506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3"/>
          <p:cNvSpPr txBox="1"/>
          <p:nvPr/>
        </p:nvSpPr>
        <p:spPr>
          <a:xfrm>
            <a:off x="67050" y="4823251"/>
            <a:ext cx="10860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1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© SITP 2021</a:t>
            </a:r>
            <a:endParaRPr sz="600" b="1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6" name="Google Shape;86;p13"/>
          <p:cNvPicPr preferRelativeResize="0"/>
          <p:nvPr/>
        </p:nvPicPr>
        <p:blipFill rotWithShape="1">
          <a:blip r:embed="rId3">
            <a:alphaModFix/>
          </a:blip>
          <a:srcRect t="248" b="238"/>
          <a:stretch/>
        </p:blipFill>
        <p:spPr>
          <a:xfrm>
            <a:off x="4348150" y="4912776"/>
            <a:ext cx="578198" cy="9785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3"/>
          <p:cNvSpPr txBox="1">
            <a:spLocks noGrp="1"/>
          </p:cNvSpPr>
          <p:nvPr>
            <p:ph type="sldNum" idx="12"/>
          </p:nvPr>
        </p:nvSpPr>
        <p:spPr>
          <a:xfrm>
            <a:off x="8472450" y="4823251"/>
            <a:ext cx="548700" cy="27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80000"/>
              </a:lnSpc>
              <a:buSzPts val="1018"/>
              <a:buNone/>
              <a:defRPr sz="83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80000"/>
              </a:lnSpc>
              <a:buSzPts val="1018"/>
              <a:buNone/>
              <a:defRPr sz="83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80000"/>
              </a:lnSpc>
              <a:buSzPts val="1018"/>
              <a:buNone/>
              <a:defRPr sz="83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80000"/>
              </a:lnSpc>
              <a:buSzPts val="1018"/>
              <a:buNone/>
              <a:defRPr sz="83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80000"/>
              </a:lnSpc>
              <a:buSzPts val="1018"/>
              <a:buNone/>
              <a:defRPr sz="83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80000"/>
              </a:lnSpc>
              <a:buSzPts val="1018"/>
              <a:buNone/>
              <a:defRPr sz="83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80000"/>
              </a:lnSpc>
              <a:buSzPts val="1018"/>
              <a:buNone/>
              <a:defRPr sz="83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80000"/>
              </a:lnSpc>
              <a:buSzPts val="1018"/>
              <a:buNone/>
              <a:defRPr sz="83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80000"/>
              </a:lnSpc>
              <a:buSzPts val="1018"/>
              <a:buNone/>
              <a:defRPr sz="83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8" name="Google Shape;88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4075" y="117500"/>
            <a:ext cx="1269002" cy="20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91" name="Google Shape;91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5" name="Google Shape;95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99" name="Google Shape;99;p16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00" name="Google Shape;100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8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6" name="Google Shape;106;p18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07" name="Google Shape;107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10" name="Google Shape;110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20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14" name="Google Shape;114;p20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15" name="Google Shape;115;p20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16" name="Google Shape;116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CUSTOM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3"/>
          <p:cNvPicPr preferRelativeResize="0"/>
          <p:nvPr/>
        </p:nvPicPr>
        <p:blipFill rotWithShape="1">
          <a:blip r:embed="rId3">
            <a:alphaModFix/>
          </a:blip>
          <a:srcRect t="700" b="700"/>
          <a:stretch/>
        </p:blipFill>
        <p:spPr>
          <a:xfrm>
            <a:off x="7466719" y="136225"/>
            <a:ext cx="1554424" cy="419625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3"/>
          <p:cNvSpPr txBox="1"/>
          <p:nvPr/>
        </p:nvSpPr>
        <p:spPr>
          <a:xfrm>
            <a:off x="67050" y="4823251"/>
            <a:ext cx="10860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© SITP 2021</a:t>
            </a:r>
            <a:endParaRPr sz="6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7" name="Google Shape;17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48150" y="4912776"/>
            <a:ext cx="578200" cy="9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3"/>
          <p:cNvSpPr txBox="1">
            <a:spLocks noGrp="1"/>
          </p:cNvSpPr>
          <p:nvPr>
            <p:ph type="sldNum" idx="12"/>
          </p:nvPr>
        </p:nvSpPr>
        <p:spPr>
          <a:xfrm>
            <a:off x="8472450" y="4823251"/>
            <a:ext cx="548700" cy="27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80000"/>
              </a:lnSpc>
              <a:buSzPts val="1018"/>
              <a:buNone/>
              <a:defRPr sz="83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80000"/>
              </a:lnSpc>
              <a:buSzPts val="1018"/>
              <a:buNone/>
              <a:defRPr sz="83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80000"/>
              </a:lnSpc>
              <a:buSzPts val="1018"/>
              <a:buNone/>
              <a:defRPr sz="83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80000"/>
              </a:lnSpc>
              <a:buSzPts val="1018"/>
              <a:buNone/>
              <a:defRPr sz="83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80000"/>
              </a:lnSpc>
              <a:buSzPts val="1018"/>
              <a:buNone/>
              <a:defRPr sz="83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80000"/>
              </a:lnSpc>
              <a:buSzPts val="1018"/>
              <a:buNone/>
              <a:defRPr sz="83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80000"/>
              </a:lnSpc>
              <a:buSzPts val="1018"/>
              <a:buNone/>
              <a:defRPr sz="83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80000"/>
              </a:lnSpc>
              <a:buSzPts val="1018"/>
              <a:buNone/>
              <a:defRPr sz="83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80000"/>
              </a:lnSpc>
              <a:buSzPts val="1018"/>
              <a:buNone/>
              <a:defRPr sz="83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" name="Google Shape;19;p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4075" y="117500"/>
            <a:ext cx="1269000" cy="20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1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119" name="Google Shape;119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2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2" name="Google Shape;122;p22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3" name="Google Shape;123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Custom Layout 1">
  <p:cSld name="2_Custom Layout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4"/>
          <p:cNvSpPr txBox="1">
            <a:spLocks noGrp="1"/>
          </p:cNvSpPr>
          <p:nvPr>
            <p:ph type="dt" idx="10"/>
          </p:nvPr>
        </p:nvSpPr>
        <p:spPr>
          <a:xfrm>
            <a:off x="628650" y="4767264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50" rIns="68550" bIns="3425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28" name="Google Shape;128;p24"/>
          <p:cNvSpPr txBox="1">
            <a:spLocks noGrp="1"/>
          </p:cNvSpPr>
          <p:nvPr>
            <p:ph type="ftr" idx="11"/>
          </p:nvPr>
        </p:nvSpPr>
        <p:spPr>
          <a:xfrm>
            <a:off x="3028950" y="4767264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50" rIns="68550" bIns="3425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29" name="Google Shape;129;p24"/>
          <p:cNvSpPr txBox="1">
            <a:spLocks noGrp="1"/>
          </p:cNvSpPr>
          <p:nvPr>
            <p:ph type="sldNum" idx="12"/>
          </p:nvPr>
        </p:nvSpPr>
        <p:spPr>
          <a:xfrm>
            <a:off x="6457950" y="4767264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50" rIns="68550" bIns="34250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0" name="Google Shape;130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6475" y="4876443"/>
            <a:ext cx="573245" cy="1759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Custom Layout 1 1">
  <p:cSld name="2_Custom Layout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5"/>
          <p:cNvSpPr txBox="1">
            <a:spLocks noGrp="1"/>
          </p:cNvSpPr>
          <p:nvPr>
            <p:ph type="dt" idx="10"/>
          </p:nvPr>
        </p:nvSpPr>
        <p:spPr>
          <a:xfrm>
            <a:off x="628650" y="4767264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50" rIns="68550" bIns="3425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33" name="Google Shape;133;p25"/>
          <p:cNvSpPr txBox="1">
            <a:spLocks noGrp="1"/>
          </p:cNvSpPr>
          <p:nvPr>
            <p:ph type="ftr" idx="11"/>
          </p:nvPr>
        </p:nvSpPr>
        <p:spPr>
          <a:xfrm>
            <a:off x="3028950" y="4767264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50" rIns="68550" bIns="3425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34" name="Google Shape;134;p25"/>
          <p:cNvSpPr txBox="1">
            <a:spLocks noGrp="1"/>
          </p:cNvSpPr>
          <p:nvPr>
            <p:ph type="sldNum" idx="12"/>
          </p:nvPr>
        </p:nvSpPr>
        <p:spPr>
          <a:xfrm>
            <a:off x="6457950" y="4767264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50" rIns="68550" bIns="34250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5" name="Google Shape;135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6475" y="4876443"/>
            <a:ext cx="573245" cy="1759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Custom Layout">
  <p:cSld name="4_Custom Layout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38" name="Google Shape;138;p2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39" name="Google Shape;139;p2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0" name="Google Shape;140;p2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46472" y="4789614"/>
            <a:ext cx="856145" cy="2627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7576457" y="0"/>
            <a:ext cx="1567543" cy="15675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623577" y="4572050"/>
            <a:ext cx="373951" cy="4788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 1 1 1 1 1 1 1 1 1 1 1 1 1 1 1 1 1 1 1 1 1 1">
  <p:cSld name="CUSTOM_1_1_1_1_1_1_1_1_1_1_1_1_1_1_1_1_1_1_1_1_1_1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2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497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7"/>
          <p:cNvSpPr txBox="1"/>
          <p:nvPr/>
        </p:nvSpPr>
        <p:spPr>
          <a:xfrm>
            <a:off x="67050" y="4823251"/>
            <a:ext cx="10860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© SITP 2021</a:t>
            </a:r>
            <a:endParaRPr sz="6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6" name="Google Shape;146;p27"/>
          <p:cNvSpPr txBox="1">
            <a:spLocks noGrp="1"/>
          </p:cNvSpPr>
          <p:nvPr>
            <p:ph type="sldNum" idx="12"/>
          </p:nvPr>
        </p:nvSpPr>
        <p:spPr>
          <a:xfrm>
            <a:off x="8472450" y="4823251"/>
            <a:ext cx="548700" cy="27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80000"/>
              </a:lnSpc>
              <a:buSzPts val="1018"/>
              <a:buNone/>
              <a:defRPr sz="83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80000"/>
              </a:lnSpc>
              <a:buSzPts val="1018"/>
              <a:buNone/>
              <a:defRPr sz="83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80000"/>
              </a:lnSpc>
              <a:buSzPts val="1018"/>
              <a:buNone/>
              <a:defRPr sz="83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80000"/>
              </a:lnSpc>
              <a:buSzPts val="1018"/>
              <a:buNone/>
              <a:defRPr sz="83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80000"/>
              </a:lnSpc>
              <a:buSzPts val="1018"/>
              <a:buNone/>
              <a:defRPr sz="83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80000"/>
              </a:lnSpc>
              <a:buSzPts val="1018"/>
              <a:buNone/>
              <a:defRPr sz="83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80000"/>
              </a:lnSpc>
              <a:buSzPts val="1018"/>
              <a:buNone/>
              <a:defRPr sz="83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80000"/>
              </a:lnSpc>
              <a:buSzPts val="1018"/>
              <a:buNone/>
              <a:defRPr sz="83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80000"/>
              </a:lnSpc>
              <a:buSzPts val="1018"/>
              <a:buNone/>
              <a:defRPr sz="83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7" name="Google Shape;147;p27"/>
          <p:cNvPicPr preferRelativeResize="0"/>
          <p:nvPr/>
        </p:nvPicPr>
        <p:blipFill rotWithShape="1">
          <a:blip r:embed="rId3">
            <a:alphaModFix/>
          </a:blip>
          <a:srcRect b="10"/>
          <a:stretch/>
        </p:blipFill>
        <p:spPr>
          <a:xfrm>
            <a:off x="134075" y="117500"/>
            <a:ext cx="1269003" cy="20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348150" y="4912776"/>
            <a:ext cx="578198" cy="9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 1 1 1 1 1 1 1 1 1 1 1 1 1">
  <p:cSld name="CUSTOM_1_1_1_1_1_1_1_1_1_1_1_1_1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2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497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8"/>
          <p:cNvSpPr txBox="1"/>
          <p:nvPr/>
        </p:nvSpPr>
        <p:spPr>
          <a:xfrm>
            <a:off x="67050" y="4823251"/>
            <a:ext cx="10860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© SITP 2021</a:t>
            </a:r>
            <a:endParaRPr sz="6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52" name="Google Shape;152;p28"/>
          <p:cNvPicPr preferRelativeResize="0"/>
          <p:nvPr/>
        </p:nvPicPr>
        <p:blipFill rotWithShape="1">
          <a:blip r:embed="rId3">
            <a:alphaModFix/>
          </a:blip>
          <a:srcRect t="248" b="238"/>
          <a:stretch/>
        </p:blipFill>
        <p:spPr>
          <a:xfrm>
            <a:off x="4348150" y="4912776"/>
            <a:ext cx="578198" cy="9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8"/>
          <p:cNvSpPr txBox="1">
            <a:spLocks noGrp="1"/>
          </p:cNvSpPr>
          <p:nvPr>
            <p:ph type="sldNum" idx="12"/>
          </p:nvPr>
        </p:nvSpPr>
        <p:spPr>
          <a:xfrm>
            <a:off x="8472450" y="4823251"/>
            <a:ext cx="548700" cy="27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80000"/>
              </a:lnSpc>
              <a:buSzPts val="1018"/>
              <a:buNone/>
              <a:defRPr sz="83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80000"/>
              </a:lnSpc>
              <a:buSzPts val="1018"/>
              <a:buNone/>
              <a:defRPr sz="83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80000"/>
              </a:lnSpc>
              <a:buSzPts val="1018"/>
              <a:buNone/>
              <a:defRPr sz="83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80000"/>
              </a:lnSpc>
              <a:buSzPts val="1018"/>
              <a:buNone/>
              <a:defRPr sz="83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80000"/>
              </a:lnSpc>
              <a:buSzPts val="1018"/>
              <a:buNone/>
              <a:defRPr sz="83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80000"/>
              </a:lnSpc>
              <a:buSzPts val="1018"/>
              <a:buNone/>
              <a:defRPr sz="83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80000"/>
              </a:lnSpc>
              <a:buSzPts val="1018"/>
              <a:buNone/>
              <a:defRPr sz="83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80000"/>
              </a:lnSpc>
              <a:buSzPts val="1018"/>
              <a:buNone/>
              <a:defRPr sz="83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80000"/>
              </a:lnSpc>
              <a:buSzPts val="1018"/>
              <a:buNone/>
              <a:defRPr sz="83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54" name="Google Shape;154;p28"/>
          <p:cNvPicPr preferRelativeResize="0"/>
          <p:nvPr/>
        </p:nvPicPr>
        <p:blipFill rotWithShape="1">
          <a:blip r:embed="rId4">
            <a:alphaModFix/>
          </a:blip>
          <a:srcRect b="10"/>
          <a:stretch/>
        </p:blipFill>
        <p:spPr>
          <a:xfrm>
            <a:off x="134075" y="117500"/>
            <a:ext cx="1269003" cy="20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 1">
  <p:cSld name="CUSTOM_1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4"/>
          <p:cNvSpPr txBox="1"/>
          <p:nvPr/>
        </p:nvSpPr>
        <p:spPr>
          <a:xfrm>
            <a:off x="67050" y="4823251"/>
            <a:ext cx="10860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© SITP 2021</a:t>
            </a:r>
            <a:endParaRPr sz="6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3" name="Google Shape;23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48150" y="4912776"/>
            <a:ext cx="578200" cy="9785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8472450" y="4823251"/>
            <a:ext cx="548700" cy="27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80000"/>
              </a:lnSpc>
              <a:buSzPts val="1018"/>
              <a:buNone/>
              <a:defRPr sz="83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80000"/>
              </a:lnSpc>
              <a:buSzPts val="1018"/>
              <a:buNone/>
              <a:defRPr sz="83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80000"/>
              </a:lnSpc>
              <a:buSzPts val="1018"/>
              <a:buNone/>
              <a:defRPr sz="83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80000"/>
              </a:lnSpc>
              <a:buSzPts val="1018"/>
              <a:buNone/>
              <a:defRPr sz="83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80000"/>
              </a:lnSpc>
              <a:buSzPts val="1018"/>
              <a:buNone/>
              <a:defRPr sz="83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80000"/>
              </a:lnSpc>
              <a:buSzPts val="1018"/>
              <a:buNone/>
              <a:defRPr sz="83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80000"/>
              </a:lnSpc>
              <a:buSzPts val="1018"/>
              <a:buNone/>
              <a:defRPr sz="83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80000"/>
              </a:lnSpc>
              <a:buSzPts val="1018"/>
              <a:buNone/>
              <a:defRPr sz="83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80000"/>
              </a:lnSpc>
              <a:buSzPts val="1018"/>
              <a:buNone/>
              <a:defRPr sz="83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5" name="Google Shape;25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075" y="117500"/>
            <a:ext cx="1269000" cy="20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26;p4"/>
          <p:cNvPicPr preferRelativeResize="0"/>
          <p:nvPr/>
        </p:nvPicPr>
        <p:blipFill rotWithShape="1">
          <a:blip r:embed="rId5">
            <a:alphaModFix/>
          </a:blip>
          <a:srcRect t="700" b="700"/>
          <a:stretch/>
        </p:blipFill>
        <p:spPr>
          <a:xfrm>
            <a:off x="7466719" y="136225"/>
            <a:ext cx="1554424" cy="419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 1 1">
  <p:cSld name="CUSTOM_1_1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5"/>
          <p:cNvSpPr txBox="1"/>
          <p:nvPr/>
        </p:nvSpPr>
        <p:spPr>
          <a:xfrm>
            <a:off x="67050" y="4823251"/>
            <a:ext cx="10860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© SITP 2021</a:t>
            </a:r>
            <a:endParaRPr sz="6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0" name="Google Shape;30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48150" y="4912776"/>
            <a:ext cx="578200" cy="9785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5"/>
          <p:cNvSpPr txBox="1">
            <a:spLocks noGrp="1"/>
          </p:cNvSpPr>
          <p:nvPr>
            <p:ph type="sldNum" idx="12"/>
          </p:nvPr>
        </p:nvSpPr>
        <p:spPr>
          <a:xfrm>
            <a:off x="8472450" y="4823251"/>
            <a:ext cx="548700" cy="27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80000"/>
              </a:lnSpc>
              <a:buSzPts val="1018"/>
              <a:buNone/>
              <a:defRPr sz="83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80000"/>
              </a:lnSpc>
              <a:buSzPts val="1018"/>
              <a:buNone/>
              <a:defRPr sz="83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80000"/>
              </a:lnSpc>
              <a:buSzPts val="1018"/>
              <a:buNone/>
              <a:defRPr sz="83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80000"/>
              </a:lnSpc>
              <a:buSzPts val="1018"/>
              <a:buNone/>
              <a:defRPr sz="83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80000"/>
              </a:lnSpc>
              <a:buSzPts val="1018"/>
              <a:buNone/>
              <a:defRPr sz="83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80000"/>
              </a:lnSpc>
              <a:buSzPts val="1018"/>
              <a:buNone/>
              <a:defRPr sz="83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80000"/>
              </a:lnSpc>
              <a:buSzPts val="1018"/>
              <a:buNone/>
              <a:defRPr sz="83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80000"/>
              </a:lnSpc>
              <a:buSzPts val="1018"/>
              <a:buNone/>
              <a:defRPr sz="83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80000"/>
              </a:lnSpc>
              <a:buSzPts val="1018"/>
              <a:buNone/>
              <a:defRPr sz="83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2" name="Google Shape;32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075" y="117500"/>
            <a:ext cx="1269000" cy="20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33;p5"/>
          <p:cNvPicPr preferRelativeResize="0"/>
          <p:nvPr/>
        </p:nvPicPr>
        <p:blipFill rotWithShape="1">
          <a:blip r:embed="rId5">
            <a:alphaModFix/>
          </a:blip>
          <a:srcRect t="700" b="700"/>
          <a:stretch/>
        </p:blipFill>
        <p:spPr>
          <a:xfrm>
            <a:off x="7466719" y="136225"/>
            <a:ext cx="1554424" cy="419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 1 1 1">
  <p:cSld name="CUSTOM_1_1_1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6"/>
          <p:cNvSpPr txBox="1"/>
          <p:nvPr/>
        </p:nvSpPr>
        <p:spPr>
          <a:xfrm>
            <a:off x="67050" y="4823251"/>
            <a:ext cx="10860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© SITP 2021</a:t>
            </a:r>
            <a:endParaRPr sz="6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7" name="Google Shape;37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48150" y="4912776"/>
            <a:ext cx="578200" cy="97850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6"/>
          <p:cNvSpPr txBox="1">
            <a:spLocks noGrp="1"/>
          </p:cNvSpPr>
          <p:nvPr>
            <p:ph type="sldNum" idx="12"/>
          </p:nvPr>
        </p:nvSpPr>
        <p:spPr>
          <a:xfrm>
            <a:off x="8472450" y="4823251"/>
            <a:ext cx="548700" cy="27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80000"/>
              </a:lnSpc>
              <a:buSzPts val="1018"/>
              <a:buNone/>
              <a:defRPr sz="83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80000"/>
              </a:lnSpc>
              <a:buSzPts val="1018"/>
              <a:buNone/>
              <a:defRPr sz="83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80000"/>
              </a:lnSpc>
              <a:buSzPts val="1018"/>
              <a:buNone/>
              <a:defRPr sz="83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80000"/>
              </a:lnSpc>
              <a:buSzPts val="1018"/>
              <a:buNone/>
              <a:defRPr sz="83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80000"/>
              </a:lnSpc>
              <a:buSzPts val="1018"/>
              <a:buNone/>
              <a:defRPr sz="83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80000"/>
              </a:lnSpc>
              <a:buSzPts val="1018"/>
              <a:buNone/>
              <a:defRPr sz="83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80000"/>
              </a:lnSpc>
              <a:buSzPts val="1018"/>
              <a:buNone/>
              <a:defRPr sz="83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80000"/>
              </a:lnSpc>
              <a:buSzPts val="1018"/>
              <a:buNone/>
              <a:defRPr sz="83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80000"/>
              </a:lnSpc>
              <a:buSzPts val="1018"/>
              <a:buNone/>
              <a:defRPr sz="83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9" name="Google Shape;39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075" y="117500"/>
            <a:ext cx="1269000" cy="20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Google Shape;40;p6"/>
          <p:cNvPicPr preferRelativeResize="0"/>
          <p:nvPr/>
        </p:nvPicPr>
        <p:blipFill rotWithShape="1">
          <a:blip r:embed="rId5">
            <a:alphaModFix/>
          </a:blip>
          <a:srcRect t="700" b="700"/>
          <a:stretch/>
        </p:blipFill>
        <p:spPr>
          <a:xfrm>
            <a:off x="7466719" y="136225"/>
            <a:ext cx="1554424" cy="419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 1 1 1 1">
  <p:cSld name="CUSTOM_1_1_1_1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Google Shape;42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7"/>
          <p:cNvSpPr txBox="1"/>
          <p:nvPr/>
        </p:nvSpPr>
        <p:spPr>
          <a:xfrm>
            <a:off x="67050" y="4823251"/>
            <a:ext cx="10860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© SITP 2021</a:t>
            </a:r>
            <a:endParaRPr sz="6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4" name="Google Shape;44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48150" y="4912776"/>
            <a:ext cx="578200" cy="97850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7"/>
          <p:cNvSpPr txBox="1">
            <a:spLocks noGrp="1"/>
          </p:cNvSpPr>
          <p:nvPr>
            <p:ph type="sldNum" idx="12"/>
          </p:nvPr>
        </p:nvSpPr>
        <p:spPr>
          <a:xfrm>
            <a:off x="8472450" y="4823251"/>
            <a:ext cx="548700" cy="27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80000"/>
              </a:lnSpc>
              <a:buSzPts val="1018"/>
              <a:buNone/>
              <a:defRPr sz="83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80000"/>
              </a:lnSpc>
              <a:buSzPts val="1018"/>
              <a:buNone/>
              <a:defRPr sz="83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80000"/>
              </a:lnSpc>
              <a:buSzPts val="1018"/>
              <a:buNone/>
              <a:defRPr sz="83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80000"/>
              </a:lnSpc>
              <a:buSzPts val="1018"/>
              <a:buNone/>
              <a:defRPr sz="83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80000"/>
              </a:lnSpc>
              <a:buSzPts val="1018"/>
              <a:buNone/>
              <a:defRPr sz="83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80000"/>
              </a:lnSpc>
              <a:buSzPts val="1018"/>
              <a:buNone/>
              <a:defRPr sz="83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80000"/>
              </a:lnSpc>
              <a:buSzPts val="1018"/>
              <a:buNone/>
              <a:defRPr sz="83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80000"/>
              </a:lnSpc>
              <a:buSzPts val="1018"/>
              <a:buNone/>
              <a:defRPr sz="83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80000"/>
              </a:lnSpc>
              <a:buSzPts val="1018"/>
              <a:buNone/>
              <a:defRPr sz="83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6" name="Google Shape;46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075" y="117500"/>
            <a:ext cx="1269000" cy="20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p7"/>
          <p:cNvPicPr preferRelativeResize="0"/>
          <p:nvPr/>
        </p:nvPicPr>
        <p:blipFill rotWithShape="1">
          <a:blip r:embed="rId5">
            <a:alphaModFix/>
          </a:blip>
          <a:srcRect t="700" b="700"/>
          <a:stretch/>
        </p:blipFill>
        <p:spPr>
          <a:xfrm>
            <a:off x="7466719" y="136225"/>
            <a:ext cx="1554424" cy="419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 1 1 1 1 1">
  <p:cSld name="CUSTOM_1_1_1_1_1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8"/>
          <p:cNvSpPr txBox="1"/>
          <p:nvPr/>
        </p:nvSpPr>
        <p:spPr>
          <a:xfrm>
            <a:off x="67050" y="4823251"/>
            <a:ext cx="10860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© SITP 2021</a:t>
            </a:r>
            <a:endParaRPr sz="6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1" name="Google Shape;51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48150" y="4912776"/>
            <a:ext cx="578200" cy="97850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8"/>
          <p:cNvSpPr txBox="1">
            <a:spLocks noGrp="1"/>
          </p:cNvSpPr>
          <p:nvPr>
            <p:ph type="sldNum" idx="12"/>
          </p:nvPr>
        </p:nvSpPr>
        <p:spPr>
          <a:xfrm>
            <a:off x="8472450" y="4823251"/>
            <a:ext cx="548700" cy="27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80000"/>
              </a:lnSpc>
              <a:buSzPts val="1018"/>
              <a:buNone/>
              <a:defRPr sz="83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80000"/>
              </a:lnSpc>
              <a:buSzPts val="1018"/>
              <a:buNone/>
              <a:defRPr sz="83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80000"/>
              </a:lnSpc>
              <a:buSzPts val="1018"/>
              <a:buNone/>
              <a:defRPr sz="83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80000"/>
              </a:lnSpc>
              <a:buSzPts val="1018"/>
              <a:buNone/>
              <a:defRPr sz="83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80000"/>
              </a:lnSpc>
              <a:buSzPts val="1018"/>
              <a:buNone/>
              <a:defRPr sz="83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80000"/>
              </a:lnSpc>
              <a:buSzPts val="1018"/>
              <a:buNone/>
              <a:defRPr sz="83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80000"/>
              </a:lnSpc>
              <a:buSzPts val="1018"/>
              <a:buNone/>
              <a:defRPr sz="83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80000"/>
              </a:lnSpc>
              <a:buSzPts val="1018"/>
              <a:buNone/>
              <a:defRPr sz="83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80000"/>
              </a:lnSpc>
              <a:buSzPts val="1018"/>
              <a:buNone/>
              <a:defRPr sz="83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3" name="Google Shape;53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075" y="117500"/>
            <a:ext cx="1269000" cy="20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54;p8"/>
          <p:cNvPicPr preferRelativeResize="0"/>
          <p:nvPr/>
        </p:nvPicPr>
        <p:blipFill rotWithShape="1">
          <a:blip r:embed="rId5">
            <a:alphaModFix/>
          </a:blip>
          <a:srcRect t="700" b="700"/>
          <a:stretch/>
        </p:blipFill>
        <p:spPr>
          <a:xfrm>
            <a:off x="7466719" y="136225"/>
            <a:ext cx="1554424" cy="419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 1 1 1 1 1 1">
  <p:cSld name="CUSTOM_1_1_1_1_1_1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9"/>
          <p:cNvSpPr txBox="1"/>
          <p:nvPr/>
        </p:nvSpPr>
        <p:spPr>
          <a:xfrm>
            <a:off x="67050" y="4823251"/>
            <a:ext cx="10860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© SITP 2021</a:t>
            </a:r>
            <a:endParaRPr sz="6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8" name="Google Shape;58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48150" y="4912776"/>
            <a:ext cx="578200" cy="97850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9"/>
          <p:cNvSpPr txBox="1">
            <a:spLocks noGrp="1"/>
          </p:cNvSpPr>
          <p:nvPr>
            <p:ph type="sldNum" idx="12"/>
          </p:nvPr>
        </p:nvSpPr>
        <p:spPr>
          <a:xfrm>
            <a:off x="8472450" y="4823251"/>
            <a:ext cx="548700" cy="27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80000"/>
              </a:lnSpc>
              <a:buSzPts val="1018"/>
              <a:buNone/>
              <a:defRPr sz="83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80000"/>
              </a:lnSpc>
              <a:buSzPts val="1018"/>
              <a:buNone/>
              <a:defRPr sz="83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80000"/>
              </a:lnSpc>
              <a:buSzPts val="1018"/>
              <a:buNone/>
              <a:defRPr sz="83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80000"/>
              </a:lnSpc>
              <a:buSzPts val="1018"/>
              <a:buNone/>
              <a:defRPr sz="83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80000"/>
              </a:lnSpc>
              <a:buSzPts val="1018"/>
              <a:buNone/>
              <a:defRPr sz="83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80000"/>
              </a:lnSpc>
              <a:buSzPts val="1018"/>
              <a:buNone/>
              <a:defRPr sz="83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80000"/>
              </a:lnSpc>
              <a:buSzPts val="1018"/>
              <a:buNone/>
              <a:defRPr sz="83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80000"/>
              </a:lnSpc>
              <a:buSzPts val="1018"/>
              <a:buNone/>
              <a:defRPr sz="83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80000"/>
              </a:lnSpc>
              <a:buSzPts val="1018"/>
              <a:buNone/>
              <a:defRPr sz="83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0" name="Google Shape;60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075" y="117500"/>
            <a:ext cx="1269000" cy="20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9"/>
          <p:cNvPicPr preferRelativeResize="0"/>
          <p:nvPr/>
        </p:nvPicPr>
        <p:blipFill rotWithShape="1">
          <a:blip r:embed="rId5">
            <a:alphaModFix/>
          </a:blip>
          <a:srcRect t="700" b="700"/>
          <a:stretch/>
        </p:blipFill>
        <p:spPr>
          <a:xfrm>
            <a:off x="7466719" y="136225"/>
            <a:ext cx="1554424" cy="419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 1 1 1 1 1 1 1">
  <p:cSld name="CUSTOM_1_1_1_1_1_1_1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0"/>
          <p:cNvSpPr txBox="1"/>
          <p:nvPr/>
        </p:nvSpPr>
        <p:spPr>
          <a:xfrm>
            <a:off x="67050" y="4823251"/>
            <a:ext cx="10860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© SITP 2021</a:t>
            </a:r>
            <a:endParaRPr sz="6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5" name="Google Shape;65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48150" y="4912776"/>
            <a:ext cx="578200" cy="9785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0"/>
          <p:cNvSpPr txBox="1">
            <a:spLocks noGrp="1"/>
          </p:cNvSpPr>
          <p:nvPr>
            <p:ph type="sldNum" idx="12"/>
          </p:nvPr>
        </p:nvSpPr>
        <p:spPr>
          <a:xfrm>
            <a:off x="8472450" y="4823251"/>
            <a:ext cx="548700" cy="27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80000"/>
              </a:lnSpc>
              <a:buSzPts val="1018"/>
              <a:buNone/>
              <a:defRPr sz="83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80000"/>
              </a:lnSpc>
              <a:buSzPts val="1018"/>
              <a:buNone/>
              <a:defRPr sz="83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80000"/>
              </a:lnSpc>
              <a:buSzPts val="1018"/>
              <a:buNone/>
              <a:defRPr sz="83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80000"/>
              </a:lnSpc>
              <a:buSzPts val="1018"/>
              <a:buNone/>
              <a:defRPr sz="83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80000"/>
              </a:lnSpc>
              <a:buSzPts val="1018"/>
              <a:buNone/>
              <a:defRPr sz="83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80000"/>
              </a:lnSpc>
              <a:buSzPts val="1018"/>
              <a:buNone/>
              <a:defRPr sz="83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80000"/>
              </a:lnSpc>
              <a:buSzPts val="1018"/>
              <a:buNone/>
              <a:defRPr sz="83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80000"/>
              </a:lnSpc>
              <a:buSzPts val="1018"/>
              <a:buNone/>
              <a:defRPr sz="83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80000"/>
              </a:lnSpc>
              <a:buSzPts val="1018"/>
              <a:buNone/>
              <a:defRPr sz="83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7" name="Google Shape;67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075" y="117500"/>
            <a:ext cx="1269000" cy="20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0"/>
          <p:cNvPicPr preferRelativeResize="0"/>
          <p:nvPr/>
        </p:nvPicPr>
        <p:blipFill rotWithShape="1">
          <a:blip r:embed="rId5">
            <a:alphaModFix/>
          </a:blip>
          <a:srcRect t="700" b="700"/>
          <a:stretch/>
        </p:blipFill>
        <p:spPr>
          <a:xfrm>
            <a:off x="7466719" y="136225"/>
            <a:ext cx="1554424" cy="419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5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9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63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5400" y="1008075"/>
            <a:ext cx="1024900" cy="668125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9"/>
          <p:cNvSpPr txBox="1"/>
          <p:nvPr/>
        </p:nvSpPr>
        <p:spPr>
          <a:xfrm>
            <a:off x="1048600" y="1761138"/>
            <a:ext cx="36522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Petunjuk Teknis</a:t>
            </a:r>
            <a:endParaRPr sz="3600"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61" name="Google Shape;161;p29"/>
          <p:cNvSpPr txBox="1"/>
          <p:nvPr/>
        </p:nvSpPr>
        <p:spPr>
          <a:xfrm>
            <a:off x="1114225" y="3064225"/>
            <a:ext cx="2524200" cy="369300"/>
          </a:xfrm>
          <a:prstGeom prst="rect">
            <a:avLst/>
          </a:prstGeom>
          <a:solidFill>
            <a:srgbClr val="B830FD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Modul Penganggaran</a:t>
            </a:r>
            <a:endParaRPr sz="12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8"/>
          <p:cNvSpPr txBox="1"/>
          <p:nvPr/>
        </p:nvSpPr>
        <p:spPr>
          <a:xfrm>
            <a:off x="377988" y="558525"/>
            <a:ext cx="8388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Status Histori</a:t>
            </a:r>
            <a:endParaRPr sz="1800" b="1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9" name="Google Shape;229;p38"/>
          <p:cNvSpPr txBox="1"/>
          <p:nvPr/>
        </p:nvSpPr>
        <p:spPr>
          <a:xfrm>
            <a:off x="965550" y="2294700"/>
            <a:ext cx="72129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Data status histori pada menu </a:t>
            </a:r>
            <a:r>
              <a:rPr lang="en" sz="1200" b="1"/>
              <a:t>Penganggaran &gt; Monitoring &gt; Monitoring Submit dan Approve Data</a:t>
            </a:r>
            <a:r>
              <a:rPr lang="en" sz="1200"/>
              <a:t> diurutkan dari data terbaru hingga data terlama. Data terbaru akan muncul di baris paling atas menu.</a:t>
            </a:r>
            <a:endParaRPr sz="12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9"/>
          <p:cNvSpPr txBox="1"/>
          <p:nvPr/>
        </p:nvSpPr>
        <p:spPr>
          <a:xfrm>
            <a:off x="377988" y="520325"/>
            <a:ext cx="8388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Contoh Status Histori pada satker</a:t>
            </a:r>
            <a:endParaRPr sz="1800" b="1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235" name="Google Shape;235;p39"/>
          <p:cNvGraphicFramePr/>
          <p:nvPr/>
        </p:nvGraphicFramePr>
        <p:xfrm>
          <a:off x="952500" y="1076375"/>
          <a:ext cx="7239000" cy="3322080"/>
        </p:xfrm>
        <a:graphic>
          <a:graphicData uri="http://schemas.openxmlformats.org/drawingml/2006/table">
            <a:tbl>
              <a:tblPr>
                <a:noFill/>
                <a:tableStyleId>{43614281-9BA8-4BEE-9DC4-12348DE92915}</a:tableStyleId>
              </a:tblPr>
              <a:tblGrid>
                <a:gridCol w="1802275"/>
                <a:gridCol w="5436725"/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Kolom</a:t>
                      </a:r>
                      <a:endParaRPr b="1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Penjelasan</a:t>
                      </a:r>
                      <a:endParaRPr b="1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Satker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434343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Kode dan nama satuan kerja</a:t>
                      </a:r>
                      <a:endParaRPr/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Owner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434343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Digunakan untuk memindahkan pemilik data saat ini. Data hanya dapat diubah oleh pemilik data bersangkutan.</a:t>
                      </a:r>
                      <a:endParaRPr/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Status History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434343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Kode dan deskripsi status histori.</a:t>
                      </a:r>
                      <a:endParaRPr/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Sumber data rev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434343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Status histori yang menjadi dasar untuk status histori tersebut.</a:t>
                      </a:r>
                      <a:endParaRPr/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RUH Belanja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434343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Penanda bahwa data masih dalam tahap RUH oleh Operator.</a:t>
                      </a:r>
                      <a:endParaRPr/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Flag Validasi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434343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Penanda bahwa data sudah valid ketika divalidasi</a:t>
                      </a:r>
                      <a:endParaRPr/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Tanggal Revisi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434343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Tanggal diajukan revisi.</a:t>
                      </a:r>
                      <a:endParaRPr/>
                    </a:p>
                  </a:txBody>
                  <a:tcPr marL="91425" marR="91425" marT="91425" marB="91425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40"/>
          <p:cNvSpPr txBox="1"/>
          <p:nvPr/>
        </p:nvSpPr>
        <p:spPr>
          <a:xfrm>
            <a:off x="377988" y="520325"/>
            <a:ext cx="8388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Contoh Status Histori pada satker</a:t>
            </a:r>
            <a:endParaRPr sz="1800" b="1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241" name="Google Shape;241;p40"/>
          <p:cNvGraphicFramePr/>
          <p:nvPr/>
        </p:nvGraphicFramePr>
        <p:xfrm>
          <a:off x="952500" y="1093525"/>
          <a:ext cx="7239000" cy="3185040"/>
        </p:xfrm>
        <a:graphic>
          <a:graphicData uri="http://schemas.openxmlformats.org/drawingml/2006/table">
            <a:tbl>
              <a:tblPr>
                <a:noFill/>
                <a:tableStyleId>{43614281-9BA8-4BEE-9DC4-12348DE92915}</a:tableStyleId>
              </a:tblPr>
              <a:tblGrid>
                <a:gridCol w="1802275"/>
                <a:gridCol w="5436725"/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Kolom</a:t>
                      </a:r>
                      <a:endParaRPr b="1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Penjelasan</a:t>
                      </a:r>
                      <a:endParaRPr b="1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>
                          <a:solidFill>
                            <a:srgbClr val="434343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CoA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434343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Khusus untuk revisi Satker (C##), digunakan untuk menandai pagu yang telah aktif.</a:t>
                      </a:r>
                      <a:endParaRPr sz="1200">
                        <a:solidFill>
                          <a:srgbClr val="434343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>
                          <a:solidFill>
                            <a:srgbClr val="434343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Total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434343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Nilai pagu revisi total.</a:t>
                      </a:r>
                      <a:endParaRPr/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>
                          <a:solidFill>
                            <a:srgbClr val="434343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434343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Kolom yang digunakan untuk persetujuan oleh Approver Satker</a:t>
                      </a:r>
                      <a:endParaRPr/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>
                          <a:solidFill>
                            <a:srgbClr val="434343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U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434343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Kolom yang digunakan untuk persetujuan oleh Approver Unit Eselon I</a:t>
                      </a:r>
                      <a:endParaRPr sz="1200">
                        <a:solidFill>
                          <a:srgbClr val="434343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>
                          <a:solidFill>
                            <a:srgbClr val="434343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K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434343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Kolom yang digunakan untuk persetujuan oleh Approver Kementerian</a:t>
                      </a:r>
                      <a:endParaRPr/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>
                          <a:solidFill>
                            <a:srgbClr val="434343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434343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Kolom yang digunakan untuk persetujuan oleh Approver DJA</a:t>
                      </a:r>
                      <a:endParaRPr/>
                    </a:p>
                  </a:txBody>
                  <a:tcPr marL="91425" marR="91425" marT="91425" marB="91425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41"/>
          <p:cNvSpPr txBox="1"/>
          <p:nvPr/>
        </p:nvSpPr>
        <p:spPr>
          <a:xfrm>
            <a:off x="378000" y="437575"/>
            <a:ext cx="8388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Status Histori Revisi DIPA dan Revisi POK, pilih yang mana?</a:t>
            </a:r>
            <a:endParaRPr sz="1800" b="1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7" name="Google Shape;247;p41"/>
          <p:cNvSpPr txBox="1"/>
          <p:nvPr/>
        </p:nvSpPr>
        <p:spPr>
          <a:xfrm>
            <a:off x="378000" y="968800"/>
            <a:ext cx="8388000" cy="10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Sebelum memulai revisi, user diminta terlebih dahulu untuk memilih status histori mana yang akan dikerjakan.</a:t>
            </a:r>
            <a:endParaRPr sz="1200"/>
          </a:p>
          <a:p>
            <a:pPr marL="45720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Pilih </a:t>
            </a:r>
            <a:r>
              <a:rPr lang="en" sz="1200" b="1"/>
              <a:t>Revisi Satker (POK)</a:t>
            </a:r>
            <a:r>
              <a:rPr lang="en" sz="1200"/>
              <a:t> untuk revisi yang persetujuannya </a:t>
            </a:r>
            <a:r>
              <a:rPr lang="en" sz="1200" b="1"/>
              <a:t>cukup dilakukan oleh KPA</a:t>
            </a:r>
            <a:r>
              <a:rPr lang="en" sz="1200"/>
              <a:t>.</a:t>
            </a:r>
            <a:endParaRPr sz="1200"/>
          </a:p>
          <a:p>
            <a:pPr marL="45720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Pilih </a:t>
            </a:r>
            <a:r>
              <a:rPr lang="en" sz="1200" b="1"/>
              <a:t>Revisi DIPA</a:t>
            </a:r>
            <a:r>
              <a:rPr lang="en" sz="1200"/>
              <a:t> untuk revisi yang didalamnya terdapat </a:t>
            </a:r>
            <a:r>
              <a:rPr lang="en" sz="1200" b="1"/>
              <a:t>pengiriman data ke SPAN</a:t>
            </a:r>
            <a:r>
              <a:rPr lang="en" sz="1200"/>
              <a:t> melalui Kanwil KL/Unit Eselon I/DJA/Dit.PA DJPb.</a:t>
            </a:r>
            <a:endParaRPr sz="1200"/>
          </a:p>
        </p:txBody>
      </p:sp>
      <p:sp>
        <p:nvSpPr>
          <p:cNvPr id="248" name="Google Shape;248;p41"/>
          <p:cNvSpPr txBox="1">
            <a:spLocks noGrp="1"/>
          </p:cNvSpPr>
          <p:nvPr>
            <p:ph type="sldNum" idx="12"/>
          </p:nvPr>
        </p:nvSpPr>
        <p:spPr>
          <a:xfrm>
            <a:off x="8472450" y="4823251"/>
            <a:ext cx="548700" cy="276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8"/>
              <a:buFont typeface="Arial"/>
              <a:buNone/>
            </a:pPr>
            <a:fld id="{00000000-1234-1234-1234-123412341234}" type="slidenum">
              <a:rPr lang="en">
                <a:solidFill>
                  <a:srgbClr val="434343"/>
                </a:solidFill>
              </a:rPr>
              <a:t>13</a:t>
            </a:fld>
            <a:endParaRPr>
              <a:solidFill>
                <a:srgbClr val="434343"/>
              </a:solidFill>
            </a:endParaRPr>
          </a:p>
        </p:txBody>
      </p:sp>
      <p:sp>
        <p:nvSpPr>
          <p:cNvPr id="249" name="Google Shape;249;p41"/>
          <p:cNvSpPr txBox="1"/>
          <p:nvPr/>
        </p:nvSpPr>
        <p:spPr>
          <a:xfrm>
            <a:off x="6286975" y="4158775"/>
            <a:ext cx="2327400" cy="41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highlight>
                <a:srgbClr val="E69138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50" name="Google Shape;25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150" y="2121225"/>
            <a:ext cx="2114212" cy="243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84562" y="2121225"/>
            <a:ext cx="5959288" cy="243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Google Shape;256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8000" y="2571750"/>
            <a:ext cx="8388000" cy="1502050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42"/>
          <p:cNvSpPr txBox="1"/>
          <p:nvPr/>
        </p:nvSpPr>
        <p:spPr>
          <a:xfrm>
            <a:off x="378000" y="1388925"/>
            <a:ext cx="8388000" cy="10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Setelah memilih jenis revisi pada menu </a:t>
            </a:r>
            <a:r>
              <a:rPr lang="en" sz="1200" b="1"/>
              <a:t>Utility &gt; Memilih Status History</a:t>
            </a:r>
            <a:r>
              <a:rPr lang="en" sz="1200"/>
              <a:t>, maka status histori baru akan bertambah di baris paling atas pada menu </a:t>
            </a:r>
            <a:r>
              <a:rPr lang="en" sz="1200" b="1"/>
              <a:t>Monitoring &gt; Monitoring Submit dan Approve Data</a:t>
            </a:r>
            <a:r>
              <a:rPr lang="en" sz="1200"/>
              <a:t>.</a:t>
            </a:r>
            <a:endParaRPr sz="12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3"/>
          <p:cNvSpPr txBox="1"/>
          <p:nvPr/>
        </p:nvSpPr>
        <p:spPr>
          <a:xfrm>
            <a:off x="1048600" y="1935325"/>
            <a:ext cx="3652200" cy="13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Revisi POK</a:t>
            </a:r>
            <a:endParaRPr sz="3900"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C##</a:t>
            </a:r>
            <a:endParaRPr sz="3900"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263" name="Google Shape;263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5400" y="1172175"/>
            <a:ext cx="1024900" cy="668125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43"/>
          <p:cNvSpPr txBox="1"/>
          <p:nvPr/>
        </p:nvSpPr>
        <p:spPr>
          <a:xfrm>
            <a:off x="7435775" y="91575"/>
            <a:ext cx="1708200" cy="3078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Modul Penganggaran</a:t>
            </a:r>
            <a:endParaRPr sz="8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44"/>
          <p:cNvSpPr/>
          <p:nvPr/>
        </p:nvSpPr>
        <p:spPr>
          <a:xfrm>
            <a:off x="751025" y="777750"/>
            <a:ext cx="2851800" cy="4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50" rIns="68550" bIns="342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SAKTI Web</a:t>
            </a:r>
            <a:endParaRPr sz="1800" b="0" i="0" u="none" strike="noStrike" cap="non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Modul </a:t>
            </a:r>
            <a:r>
              <a:rPr lang="en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Penganggaran</a:t>
            </a:r>
            <a:endParaRPr sz="1800" b="0" i="0" u="none" strike="noStrike" cap="non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270" name="Google Shape;270;p44"/>
          <p:cNvGrpSpPr/>
          <p:nvPr/>
        </p:nvGrpSpPr>
        <p:grpSpPr>
          <a:xfrm>
            <a:off x="912027" y="1525259"/>
            <a:ext cx="725949" cy="34200"/>
            <a:chOff x="5751909" y="852488"/>
            <a:chExt cx="967932" cy="45600"/>
          </a:xfrm>
        </p:grpSpPr>
        <p:sp>
          <p:nvSpPr>
            <p:cNvPr id="271" name="Google Shape;271;p44"/>
            <p:cNvSpPr/>
            <p:nvPr/>
          </p:nvSpPr>
          <p:spPr>
            <a:xfrm>
              <a:off x="5751909" y="852488"/>
              <a:ext cx="688200" cy="456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" name="Google Shape;272;p44"/>
            <p:cNvSpPr/>
            <p:nvPr/>
          </p:nvSpPr>
          <p:spPr>
            <a:xfrm>
              <a:off x="6497241" y="852488"/>
              <a:ext cx="222600" cy="456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73" name="Google Shape;273;p44"/>
          <p:cNvGrpSpPr/>
          <p:nvPr/>
        </p:nvGrpSpPr>
        <p:grpSpPr>
          <a:xfrm>
            <a:off x="626070" y="1819539"/>
            <a:ext cx="2851711" cy="1558653"/>
            <a:chOff x="292546" y="1800535"/>
            <a:chExt cx="6906541" cy="3739570"/>
          </a:xfrm>
        </p:grpSpPr>
        <p:pic>
          <p:nvPicPr>
            <p:cNvPr id="274" name="Google Shape;274;p44"/>
            <p:cNvPicPr preferRelativeResize="0"/>
            <p:nvPr/>
          </p:nvPicPr>
          <p:blipFill rotWithShape="1">
            <a:blip r:embed="rId3">
              <a:alphaModFix/>
            </a:blip>
            <a:srcRect t="13765" r="20286" b="19214"/>
            <a:stretch/>
          </p:blipFill>
          <p:spPr>
            <a:xfrm>
              <a:off x="292546" y="1800535"/>
              <a:ext cx="6906541" cy="373957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5" name="Google Shape;275;p44"/>
            <p:cNvSpPr/>
            <p:nvPr/>
          </p:nvSpPr>
          <p:spPr>
            <a:xfrm>
              <a:off x="6431973" y="2410691"/>
              <a:ext cx="623400" cy="176700"/>
            </a:xfrm>
            <a:prstGeom prst="rect">
              <a:avLst/>
            </a:prstGeom>
            <a:solidFill>
              <a:srgbClr val="8ABAF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" name="Google Shape;276;p44"/>
            <p:cNvSpPr/>
            <p:nvPr/>
          </p:nvSpPr>
          <p:spPr>
            <a:xfrm>
              <a:off x="6158343" y="2174082"/>
              <a:ext cx="799800" cy="98700"/>
            </a:xfrm>
            <a:prstGeom prst="rect">
              <a:avLst/>
            </a:prstGeom>
            <a:solidFill>
              <a:srgbClr val="8ABAF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77" name="Google Shape;277;p44"/>
          <p:cNvSpPr/>
          <p:nvPr/>
        </p:nvSpPr>
        <p:spPr>
          <a:xfrm>
            <a:off x="409969" y="3638550"/>
            <a:ext cx="30681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50" rIns="68550" bIns="342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7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Alur Revisi POK</a:t>
            </a:r>
            <a:endParaRPr sz="1700" i="0" u="none" strike="noStrike" cap="non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78" name="Google Shape;278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06025" y="84375"/>
            <a:ext cx="4098400" cy="505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5"/>
          <p:cNvSpPr txBox="1">
            <a:spLocks noGrp="1"/>
          </p:cNvSpPr>
          <p:nvPr>
            <p:ph type="sldNum" idx="12"/>
          </p:nvPr>
        </p:nvSpPr>
        <p:spPr>
          <a:xfrm>
            <a:off x="8472450" y="4823251"/>
            <a:ext cx="548700" cy="276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8"/>
              <a:buFont typeface="Arial"/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sp>
        <p:nvSpPr>
          <p:cNvPr id="284" name="Google Shape;284;p45"/>
          <p:cNvSpPr/>
          <p:nvPr/>
        </p:nvSpPr>
        <p:spPr>
          <a:xfrm>
            <a:off x="1936500" y="414025"/>
            <a:ext cx="5061000" cy="6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50" rIns="68550" bIns="3425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Tahapan-Tahapan Revisi POK</a:t>
            </a:r>
            <a:endParaRPr sz="1800" b="1">
              <a:solidFill>
                <a:srgbClr val="00206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85" name="Google Shape;285;p45"/>
          <p:cNvCxnSpPr/>
          <p:nvPr/>
        </p:nvCxnSpPr>
        <p:spPr>
          <a:xfrm rot="10800000" flipH="1">
            <a:off x="443063" y="2766975"/>
            <a:ext cx="8426100" cy="53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86" name="Google Shape;286;p45"/>
          <p:cNvSpPr txBox="1"/>
          <p:nvPr/>
        </p:nvSpPr>
        <p:spPr>
          <a:xfrm>
            <a:off x="610800" y="2100175"/>
            <a:ext cx="852600" cy="6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Membuat Status History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7" name="Google Shape;287;p45"/>
          <p:cNvSpPr/>
          <p:nvPr/>
        </p:nvSpPr>
        <p:spPr>
          <a:xfrm>
            <a:off x="3448350" y="2750298"/>
            <a:ext cx="111000" cy="128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45"/>
          <p:cNvSpPr/>
          <p:nvPr/>
        </p:nvSpPr>
        <p:spPr>
          <a:xfrm>
            <a:off x="5062925" y="2727094"/>
            <a:ext cx="111000" cy="128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" name="Google Shape;289;p45"/>
          <p:cNvSpPr/>
          <p:nvPr/>
        </p:nvSpPr>
        <p:spPr>
          <a:xfrm>
            <a:off x="6886500" y="2717569"/>
            <a:ext cx="111000" cy="128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p45"/>
          <p:cNvSpPr txBox="1"/>
          <p:nvPr/>
        </p:nvSpPr>
        <p:spPr>
          <a:xfrm>
            <a:off x="3914525" y="2946775"/>
            <a:ext cx="852600" cy="6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Montserrat"/>
                <a:ea typeface="Montserrat"/>
                <a:cs typeface="Montserrat"/>
                <a:sym typeface="Montserrat"/>
              </a:rPr>
              <a:t>Approval KPA Satker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1" name="Google Shape;291;p45"/>
          <p:cNvSpPr/>
          <p:nvPr/>
        </p:nvSpPr>
        <p:spPr>
          <a:xfrm>
            <a:off x="981600" y="2750306"/>
            <a:ext cx="111000" cy="128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45"/>
          <p:cNvSpPr/>
          <p:nvPr/>
        </p:nvSpPr>
        <p:spPr>
          <a:xfrm>
            <a:off x="2592875" y="2750306"/>
            <a:ext cx="111000" cy="128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p45"/>
          <p:cNvSpPr txBox="1"/>
          <p:nvPr/>
        </p:nvSpPr>
        <p:spPr>
          <a:xfrm rot="-5400000">
            <a:off x="-86800" y="1914372"/>
            <a:ext cx="1018200" cy="3462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FFFFFF"/>
                </a:solidFill>
              </a:rPr>
              <a:t>OPERATOR</a:t>
            </a:r>
            <a:endParaRPr sz="1000" b="1">
              <a:solidFill>
                <a:srgbClr val="FFFFFF"/>
              </a:solidFill>
            </a:endParaRPr>
          </a:p>
        </p:txBody>
      </p:sp>
      <p:sp>
        <p:nvSpPr>
          <p:cNvPr id="294" name="Google Shape;294;p45"/>
          <p:cNvSpPr txBox="1"/>
          <p:nvPr/>
        </p:nvSpPr>
        <p:spPr>
          <a:xfrm rot="-5400000">
            <a:off x="19238" y="3277594"/>
            <a:ext cx="864300" cy="404400"/>
          </a:xfrm>
          <a:prstGeom prst="rect">
            <a:avLst/>
          </a:prstGeom>
          <a:solidFill>
            <a:srgbClr val="1455C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KPA</a:t>
            </a:r>
            <a:endParaRPr sz="10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5" name="Google Shape;295;p45"/>
          <p:cNvSpPr txBox="1"/>
          <p:nvPr/>
        </p:nvSpPr>
        <p:spPr>
          <a:xfrm>
            <a:off x="4625525" y="2273500"/>
            <a:ext cx="985800" cy="4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Update CoA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6" name="Google Shape;296;p45"/>
          <p:cNvSpPr txBox="1"/>
          <p:nvPr/>
        </p:nvSpPr>
        <p:spPr>
          <a:xfrm>
            <a:off x="6485700" y="2047000"/>
            <a:ext cx="912600" cy="6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Mencetak Laporan- Laporan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7" name="Google Shape;297;p45"/>
          <p:cNvSpPr/>
          <p:nvPr/>
        </p:nvSpPr>
        <p:spPr>
          <a:xfrm>
            <a:off x="1737400" y="2750306"/>
            <a:ext cx="111000" cy="128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298;p45"/>
          <p:cNvSpPr txBox="1"/>
          <p:nvPr/>
        </p:nvSpPr>
        <p:spPr>
          <a:xfrm>
            <a:off x="1473125" y="1940875"/>
            <a:ext cx="852600" cy="6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Mengedit data di RUH Belanja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9" name="Google Shape;299;p45"/>
          <p:cNvSpPr txBox="1"/>
          <p:nvPr/>
        </p:nvSpPr>
        <p:spPr>
          <a:xfrm>
            <a:off x="2331400" y="2047000"/>
            <a:ext cx="852600" cy="6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Merekam data RPD Bulanan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0" name="Google Shape;300;p45"/>
          <p:cNvSpPr txBox="1"/>
          <p:nvPr/>
        </p:nvSpPr>
        <p:spPr>
          <a:xfrm>
            <a:off x="3144550" y="2100175"/>
            <a:ext cx="852600" cy="6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Validasi data belanja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1" name="Google Shape;301;p45"/>
          <p:cNvSpPr/>
          <p:nvPr/>
        </p:nvSpPr>
        <p:spPr>
          <a:xfrm>
            <a:off x="4204150" y="2727098"/>
            <a:ext cx="111000" cy="128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p45"/>
          <p:cNvSpPr txBox="1"/>
          <p:nvPr/>
        </p:nvSpPr>
        <p:spPr>
          <a:xfrm>
            <a:off x="5678300" y="2182075"/>
            <a:ext cx="985800" cy="4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Kirim ADK ke SAS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3" name="Google Shape;303;p45"/>
          <p:cNvSpPr/>
          <p:nvPr/>
        </p:nvSpPr>
        <p:spPr>
          <a:xfrm>
            <a:off x="5921700" y="2717569"/>
            <a:ext cx="111000" cy="128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6"/>
          <p:cNvSpPr txBox="1"/>
          <p:nvPr/>
        </p:nvSpPr>
        <p:spPr>
          <a:xfrm>
            <a:off x="377988" y="558525"/>
            <a:ext cx="8388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Membuat Status Histori</a:t>
            </a:r>
            <a:endParaRPr sz="1800" b="1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9" name="Google Shape;309;p46"/>
          <p:cNvSpPr txBox="1"/>
          <p:nvPr/>
        </p:nvSpPr>
        <p:spPr>
          <a:xfrm>
            <a:off x="965550" y="1122550"/>
            <a:ext cx="72129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Operator Anggaran satker dapat membentuk status histori Revisi POK baru dengan memilih menu Penganggaran &gt; Utility &gt; Memilih Status Histori</a:t>
            </a:r>
            <a:endParaRPr sz="1200"/>
          </a:p>
        </p:txBody>
      </p:sp>
      <p:pic>
        <p:nvPicPr>
          <p:cNvPr id="310" name="Google Shape;31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6050" y="1712425"/>
            <a:ext cx="6071912" cy="3162050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46"/>
          <p:cNvSpPr txBox="1"/>
          <p:nvPr/>
        </p:nvSpPr>
        <p:spPr>
          <a:xfrm>
            <a:off x="4711925" y="2770000"/>
            <a:ext cx="1038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1">
                <a:solidFill>
                  <a:srgbClr val="CC0000"/>
                </a:solidFill>
              </a:rPr>
              <a:t>Revisi Satker (POK)</a:t>
            </a:r>
            <a:endParaRPr sz="600" b="1">
              <a:solidFill>
                <a:srgbClr val="CC0000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Untuk revisi yang </a:t>
            </a:r>
            <a:r>
              <a:rPr lang="en" sz="600" b="1"/>
              <a:t>persetujuannya dilakukan hanya sampai level KPA</a:t>
            </a:r>
            <a:endParaRPr sz="600" b="1"/>
          </a:p>
        </p:txBody>
      </p:sp>
      <p:sp>
        <p:nvSpPr>
          <p:cNvPr id="312" name="Google Shape;312;p46"/>
          <p:cNvSpPr txBox="1"/>
          <p:nvPr/>
        </p:nvSpPr>
        <p:spPr>
          <a:xfrm>
            <a:off x="5972350" y="2111850"/>
            <a:ext cx="15447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1">
                <a:solidFill>
                  <a:srgbClr val="CC0000"/>
                </a:solidFill>
              </a:rPr>
              <a:t>Usulan Revisi DIPA</a:t>
            </a:r>
            <a:endParaRPr sz="600" b="1">
              <a:solidFill>
                <a:srgbClr val="CC0000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Untuk revisi yang didalamnya terdapat </a:t>
            </a:r>
            <a:r>
              <a:rPr lang="en" sz="600" b="1"/>
              <a:t>pengiriman data ke SPAN (Melalui Kanwil DJPb, Dit.PA DJPb, atau DJA)</a:t>
            </a:r>
            <a:endParaRPr sz="600" b="1"/>
          </a:p>
        </p:txBody>
      </p:sp>
      <p:cxnSp>
        <p:nvCxnSpPr>
          <p:cNvPr id="313" name="Google Shape;313;p46"/>
          <p:cNvCxnSpPr>
            <a:stCxn id="311" idx="0"/>
          </p:cNvCxnSpPr>
          <p:nvPr/>
        </p:nvCxnSpPr>
        <p:spPr>
          <a:xfrm rot="10800000">
            <a:off x="5201825" y="2455000"/>
            <a:ext cx="29100" cy="315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14" name="Google Shape;314;p46"/>
          <p:cNvCxnSpPr/>
          <p:nvPr/>
        </p:nvCxnSpPr>
        <p:spPr>
          <a:xfrm flipH="1">
            <a:off x="5796700" y="2390975"/>
            <a:ext cx="174900" cy="5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15" name="Google Shape;315;p46"/>
          <p:cNvSpPr txBox="1"/>
          <p:nvPr/>
        </p:nvSpPr>
        <p:spPr>
          <a:xfrm>
            <a:off x="2356725" y="2834925"/>
            <a:ext cx="2355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1">
                <a:solidFill>
                  <a:srgbClr val="CC0000"/>
                </a:solidFill>
              </a:rPr>
              <a:t>Histori Awal</a:t>
            </a:r>
            <a:endParaRPr sz="600" b="1">
              <a:solidFill>
                <a:srgbClr val="CC0000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Dipilih apabila satker ingin melihat data status histori tertentu. Selebihnya pembentukan histori akan dilakukan berurutan oleh sistem.</a:t>
            </a:r>
            <a:endParaRPr sz="600" b="1"/>
          </a:p>
        </p:txBody>
      </p:sp>
      <p:cxnSp>
        <p:nvCxnSpPr>
          <p:cNvPr id="316" name="Google Shape;316;p46"/>
          <p:cNvCxnSpPr/>
          <p:nvPr/>
        </p:nvCxnSpPr>
        <p:spPr>
          <a:xfrm rot="10800000" flipH="1">
            <a:off x="2787525" y="2367775"/>
            <a:ext cx="455100" cy="483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47"/>
          <p:cNvSpPr txBox="1"/>
          <p:nvPr/>
        </p:nvSpPr>
        <p:spPr>
          <a:xfrm>
            <a:off x="377988" y="558525"/>
            <a:ext cx="8388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Status Histori</a:t>
            </a:r>
            <a:endParaRPr sz="1800" b="1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2" name="Google Shape;322;p47"/>
          <p:cNvSpPr txBox="1"/>
          <p:nvPr/>
        </p:nvSpPr>
        <p:spPr>
          <a:xfrm>
            <a:off x="460700" y="1122550"/>
            <a:ext cx="8530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Setelah memilih status histori baru, maka pada baris paling atas menu </a:t>
            </a:r>
            <a:r>
              <a:rPr lang="en" sz="1200" b="1"/>
              <a:t>Penganggaran &gt; Monitoring &gt; Monitoring Submit dan Approve Data</a:t>
            </a:r>
            <a:r>
              <a:rPr lang="en" sz="1200"/>
              <a:t> akan muncul baris baru.</a:t>
            </a:r>
            <a:endParaRPr sz="1200"/>
          </a:p>
        </p:txBody>
      </p:sp>
      <p:pic>
        <p:nvPicPr>
          <p:cNvPr id="323" name="Google Shape;323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778975"/>
            <a:ext cx="8839203" cy="20490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0"/>
          <p:cNvSpPr txBox="1"/>
          <p:nvPr/>
        </p:nvSpPr>
        <p:spPr>
          <a:xfrm>
            <a:off x="1048600" y="1935325"/>
            <a:ext cx="7093200" cy="7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Gambaran Umum</a:t>
            </a:r>
            <a:endParaRPr sz="3900"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167" name="Google Shape;16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5400" y="1172175"/>
            <a:ext cx="1024900" cy="668125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30"/>
          <p:cNvSpPr txBox="1"/>
          <p:nvPr/>
        </p:nvSpPr>
        <p:spPr>
          <a:xfrm>
            <a:off x="7435775" y="91575"/>
            <a:ext cx="1708200" cy="3078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Modul Penganggaran</a:t>
            </a:r>
            <a:endParaRPr sz="8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48"/>
          <p:cNvSpPr txBox="1"/>
          <p:nvPr/>
        </p:nvSpPr>
        <p:spPr>
          <a:xfrm>
            <a:off x="377988" y="558525"/>
            <a:ext cx="8388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Mengedit Data di RUH Belanja</a:t>
            </a:r>
            <a:endParaRPr sz="1800" b="1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9" name="Google Shape;329;p48"/>
          <p:cNvSpPr txBox="1"/>
          <p:nvPr/>
        </p:nvSpPr>
        <p:spPr>
          <a:xfrm>
            <a:off x="460700" y="1122550"/>
            <a:ext cx="8530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Perubahan data Anggaran dilakukan pada menu </a:t>
            </a:r>
            <a:r>
              <a:rPr lang="en" sz="1200" b="1"/>
              <a:t>Penganggaran &gt; RUH &gt; Belanja Redesain</a:t>
            </a:r>
            <a:endParaRPr sz="1200" b="1"/>
          </a:p>
        </p:txBody>
      </p:sp>
      <p:pic>
        <p:nvPicPr>
          <p:cNvPr id="330" name="Google Shape;330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9375" y="1491850"/>
            <a:ext cx="6865241" cy="3346851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48"/>
          <p:cNvSpPr txBox="1"/>
          <p:nvPr/>
        </p:nvSpPr>
        <p:spPr>
          <a:xfrm>
            <a:off x="3219050" y="2332650"/>
            <a:ext cx="13530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273050" algn="l" rtl="0">
              <a:spcBef>
                <a:spcPts val="0"/>
              </a:spcBef>
              <a:spcAft>
                <a:spcPts val="0"/>
              </a:spcAft>
              <a:buSzPts val="700"/>
              <a:buAutoNum type="arabicPeriod"/>
            </a:pPr>
            <a:r>
              <a:rPr lang="en" sz="700"/>
              <a:t>Pilih satker yang akan ditampilkan datanya pada menu dengan mengklik tombol ini</a:t>
            </a:r>
            <a:endParaRPr sz="700"/>
          </a:p>
        </p:txBody>
      </p:sp>
      <p:cxnSp>
        <p:nvCxnSpPr>
          <p:cNvPr id="332" name="Google Shape;332;p48"/>
          <p:cNvCxnSpPr>
            <a:stCxn id="331" idx="0"/>
          </p:cNvCxnSpPr>
          <p:nvPr/>
        </p:nvCxnSpPr>
        <p:spPr>
          <a:xfrm rot="10800000">
            <a:off x="3644750" y="2005950"/>
            <a:ext cx="250800" cy="326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49"/>
          <p:cNvSpPr txBox="1"/>
          <p:nvPr/>
        </p:nvSpPr>
        <p:spPr>
          <a:xfrm>
            <a:off x="377988" y="558525"/>
            <a:ext cx="8388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Mengedit Data di RUH Belanja</a:t>
            </a:r>
            <a:endParaRPr sz="1800" b="1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38" name="Google Shape;338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575" y="1020225"/>
            <a:ext cx="8839200" cy="2557424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49"/>
          <p:cNvSpPr txBox="1"/>
          <p:nvPr/>
        </p:nvSpPr>
        <p:spPr>
          <a:xfrm>
            <a:off x="306600" y="3577650"/>
            <a:ext cx="8530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Pengguna level satker hanya dapat melihat data milik satker itu sendiri, sementara pada pengguna level unit atau kanwil kementerian dapat melihat satker vertikalnya.</a:t>
            </a:r>
            <a:endParaRPr sz="1200" b="1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50"/>
          <p:cNvSpPr txBox="1"/>
          <p:nvPr/>
        </p:nvSpPr>
        <p:spPr>
          <a:xfrm>
            <a:off x="377988" y="558525"/>
            <a:ext cx="8388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Mengedit Data di RUH Belanja</a:t>
            </a:r>
            <a:endParaRPr sz="1800" b="1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5" name="Google Shape;345;p50"/>
          <p:cNvSpPr txBox="1"/>
          <p:nvPr/>
        </p:nvSpPr>
        <p:spPr>
          <a:xfrm>
            <a:off x="306600" y="3577650"/>
            <a:ext cx="8530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Setelah memilih satker, akan muncul dialog box untuk memilih KRO pada satker tersebut. Pengguna dapat memilih KRO tertentu ataupun seluruh KRO untuk ditampilkan.</a:t>
            </a:r>
            <a:endParaRPr sz="1200" b="1"/>
          </a:p>
        </p:txBody>
      </p:sp>
      <p:pic>
        <p:nvPicPr>
          <p:cNvPr id="346" name="Google Shape;346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8213" y="1172625"/>
            <a:ext cx="6047586" cy="2252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51"/>
          <p:cNvSpPr txBox="1"/>
          <p:nvPr/>
        </p:nvSpPr>
        <p:spPr>
          <a:xfrm>
            <a:off x="377988" y="360250"/>
            <a:ext cx="8388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Tampilan Menu di RUH Belanja</a:t>
            </a:r>
            <a:endParaRPr sz="1800" b="1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52" name="Google Shape;352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3037" y="1020224"/>
            <a:ext cx="8037926" cy="3761800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51"/>
          <p:cNvSpPr txBox="1"/>
          <p:nvPr/>
        </p:nvSpPr>
        <p:spPr>
          <a:xfrm>
            <a:off x="2962475" y="1457900"/>
            <a:ext cx="17262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1">
                <a:solidFill>
                  <a:srgbClr val="CC0000"/>
                </a:solidFill>
              </a:rPr>
              <a:t>Status Histori yang sedang ditampilkan</a:t>
            </a:r>
            <a:endParaRPr sz="600" b="1">
              <a:solidFill>
                <a:srgbClr val="CC0000"/>
              </a:solidFill>
            </a:endParaRPr>
          </a:p>
        </p:txBody>
      </p:sp>
      <p:sp>
        <p:nvSpPr>
          <p:cNvPr id="354" name="Google Shape;354;p51"/>
          <p:cNvSpPr txBox="1"/>
          <p:nvPr/>
        </p:nvSpPr>
        <p:spPr>
          <a:xfrm>
            <a:off x="4688625" y="1942675"/>
            <a:ext cx="16038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1">
                <a:solidFill>
                  <a:srgbClr val="CC0000"/>
                </a:solidFill>
              </a:rPr>
              <a:t>Tombol untuk mengubah C menjadi A</a:t>
            </a:r>
            <a:endParaRPr sz="600" b="1">
              <a:solidFill>
                <a:srgbClr val="CC0000"/>
              </a:solidFill>
            </a:endParaRPr>
          </a:p>
        </p:txBody>
      </p:sp>
      <p:cxnSp>
        <p:nvCxnSpPr>
          <p:cNvPr id="355" name="Google Shape;355;p51"/>
          <p:cNvCxnSpPr>
            <a:stCxn id="354" idx="3"/>
          </p:cNvCxnSpPr>
          <p:nvPr/>
        </p:nvCxnSpPr>
        <p:spPr>
          <a:xfrm rot="10800000" flipH="1">
            <a:off x="6292425" y="1971025"/>
            <a:ext cx="256800" cy="110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56" name="Google Shape;356;p51"/>
          <p:cNvSpPr txBox="1"/>
          <p:nvPr/>
        </p:nvSpPr>
        <p:spPr>
          <a:xfrm>
            <a:off x="4688675" y="643000"/>
            <a:ext cx="21633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1">
                <a:solidFill>
                  <a:srgbClr val="CC0000"/>
                </a:solidFill>
              </a:rPr>
              <a:t>Tombol untuk Aktivasi Pagu pada Revisi POK</a:t>
            </a:r>
            <a:endParaRPr sz="600" b="1">
              <a:solidFill>
                <a:srgbClr val="CC0000"/>
              </a:solidFill>
            </a:endParaRPr>
          </a:p>
        </p:txBody>
      </p:sp>
      <p:cxnSp>
        <p:nvCxnSpPr>
          <p:cNvPr id="357" name="Google Shape;357;p51"/>
          <p:cNvCxnSpPr/>
          <p:nvPr/>
        </p:nvCxnSpPr>
        <p:spPr>
          <a:xfrm>
            <a:off x="6222350" y="874750"/>
            <a:ext cx="921300" cy="9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58" name="Google Shape;358;p51"/>
          <p:cNvSpPr txBox="1"/>
          <p:nvPr/>
        </p:nvSpPr>
        <p:spPr>
          <a:xfrm>
            <a:off x="6917175" y="579625"/>
            <a:ext cx="21633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1">
                <a:solidFill>
                  <a:srgbClr val="CC0000"/>
                </a:solidFill>
              </a:rPr>
              <a:t>Tombol pembuatan status histori khusus untuk unit</a:t>
            </a:r>
            <a:endParaRPr sz="600" b="1">
              <a:solidFill>
                <a:srgbClr val="CC0000"/>
              </a:solidFill>
            </a:endParaRPr>
          </a:p>
        </p:txBody>
      </p:sp>
      <p:cxnSp>
        <p:nvCxnSpPr>
          <p:cNvPr id="359" name="Google Shape;359;p51"/>
          <p:cNvCxnSpPr>
            <a:stCxn id="358" idx="2"/>
          </p:cNvCxnSpPr>
          <p:nvPr/>
        </p:nvCxnSpPr>
        <p:spPr>
          <a:xfrm flipH="1">
            <a:off x="7767825" y="856525"/>
            <a:ext cx="231000" cy="945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60" name="Google Shape;360;p51"/>
          <p:cNvSpPr/>
          <p:nvPr/>
        </p:nvSpPr>
        <p:spPr>
          <a:xfrm>
            <a:off x="6917175" y="1993675"/>
            <a:ext cx="1557000" cy="174900"/>
          </a:xfrm>
          <a:prstGeom prst="flowChartAlternateProcess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p51"/>
          <p:cNvSpPr txBox="1"/>
          <p:nvPr/>
        </p:nvSpPr>
        <p:spPr>
          <a:xfrm>
            <a:off x="8636650" y="2011925"/>
            <a:ext cx="4437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 b="1">
                <a:solidFill>
                  <a:srgbClr val="CC0000"/>
                </a:solidFill>
              </a:rPr>
              <a:t>Tombol Ubah, Hapus, Copy Data, Paste, Simpan, dan keluar menu.</a:t>
            </a:r>
            <a:endParaRPr sz="400" b="1">
              <a:solidFill>
                <a:srgbClr val="CC0000"/>
              </a:solidFill>
            </a:endParaRPr>
          </a:p>
        </p:txBody>
      </p:sp>
      <p:cxnSp>
        <p:nvCxnSpPr>
          <p:cNvPr id="362" name="Google Shape;362;p51"/>
          <p:cNvCxnSpPr>
            <a:stCxn id="361" idx="1"/>
            <a:endCxn id="360" idx="3"/>
          </p:cNvCxnSpPr>
          <p:nvPr/>
        </p:nvCxnSpPr>
        <p:spPr>
          <a:xfrm rot="10800000">
            <a:off x="8474050" y="2081075"/>
            <a:ext cx="162600" cy="300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63" name="Google Shape;363;p51"/>
          <p:cNvSpPr/>
          <p:nvPr/>
        </p:nvSpPr>
        <p:spPr>
          <a:xfrm>
            <a:off x="635650" y="2011925"/>
            <a:ext cx="2099400" cy="174900"/>
          </a:xfrm>
          <a:prstGeom prst="flowChartAlternateProcess">
            <a:avLst/>
          </a:prstGeom>
          <a:noFill/>
          <a:ln w="9525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p51"/>
          <p:cNvSpPr txBox="1"/>
          <p:nvPr/>
        </p:nvSpPr>
        <p:spPr>
          <a:xfrm>
            <a:off x="3074050" y="1960925"/>
            <a:ext cx="11772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1">
                <a:solidFill>
                  <a:srgbClr val="CC0000"/>
                </a:solidFill>
              </a:rPr>
              <a:t>Tombol untuk tambah data</a:t>
            </a:r>
            <a:endParaRPr sz="600" b="1">
              <a:solidFill>
                <a:srgbClr val="CC0000"/>
              </a:solidFill>
            </a:endParaRPr>
          </a:p>
        </p:txBody>
      </p:sp>
      <p:cxnSp>
        <p:nvCxnSpPr>
          <p:cNvPr id="365" name="Google Shape;365;p51"/>
          <p:cNvCxnSpPr>
            <a:stCxn id="364" idx="1"/>
            <a:endCxn id="363" idx="3"/>
          </p:cNvCxnSpPr>
          <p:nvPr/>
        </p:nvCxnSpPr>
        <p:spPr>
          <a:xfrm rot="10800000">
            <a:off x="2735050" y="2099375"/>
            <a:ext cx="3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52"/>
          <p:cNvSpPr txBox="1"/>
          <p:nvPr/>
        </p:nvSpPr>
        <p:spPr>
          <a:xfrm>
            <a:off x="377988" y="360250"/>
            <a:ext cx="8388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Tampilan Menu di RPD Bulanan (Halaman III)</a:t>
            </a:r>
            <a:endParaRPr sz="1800" b="1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71" name="Google Shape;371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6375" y="821950"/>
            <a:ext cx="7692956" cy="4016749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52"/>
          <p:cNvSpPr txBox="1"/>
          <p:nvPr/>
        </p:nvSpPr>
        <p:spPr>
          <a:xfrm>
            <a:off x="3883875" y="1230475"/>
            <a:ext cx="11373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 b="1">
                <a:solidFill>
                  <a:srgbClr val="CC0000"/>
                </a:solidFill>
              </a:rPr>
              <a:t>Status Histori yang sedang dibuka</a:t>
            </a:r>
            <a:endParaRPr sz="400" b="1">
              <a:solidFill>
                <a:srgbClr val="CC0000"/>
              </a:solidFill>
            </a:endParaRPr>
          </a:p>
        </p:txBody>
      </p:sp>
      <p:cxnSp>
        <p:nvCxnSpPr>
          <p:cNvPr id="373" name="Google Shape;373;p52"/>
          <p:cNvCxnSpPr>
            <a:stCxn id="372" idx="1"/>
          </p:cNvCxnSpPr>
          <p:nvPr/>
        </p:nvCxnSpPr>
        <p:spPr>
          <a:xfrm flipH="1">
            <a:off x="3726375" y="1353625"/>
            <a:ext cx="157500" cy="11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74" name="Google Shape;374;p52"/>
          <p:cNvSpPr txBox="1"/>
          <p:nvPr/>
        </p:nvSpPr>
        <p:spPr>
          <a:xfrm>
            <a:off x="3883875" y="2448600"/>
            <a:ext cx="11373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 b="1">
                <a:solidFill>
                  <a:srgbClr val="CC0000"/>
                </a:solidFill>
              </a:rPr>
              <a:t>Tombol pilih satker</a:t>
            </a:r>
            <a:endParaRPr sz="400" b="1">
              <a:solidFill>
                <a:srgbClr val="CC0000"/>
              </a:solidFill>
            </a:endParaRPr>
          </a:p>
        </p:txBody>
      </p:sp>
      <p:cxnSp>
        <p:nvCxnSpPr>
          <p:cNvPr id="375" name="Google Shape;375;p52"/>
          <p:cNvCxnSpPr>
            <a:stCxn id="374" idx="0"/>
          </p:cNvCxnSpPr>
          <p:nvPr/>
        </p:nvCxnSpPr>
        <p:spPr>
          <a:xfrm rot="10800000">
            <a:off x="3528225" y="1883700"/>
            <a:ext cx="924300" cy="564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0" name="Google Shape;380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674475"/>
            <a:ext cx="8839200" cy="3183268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p53"/>
          <p:cNvSpPr txBox="1"/>
          <p:nvPr/>
        </p:nvSpPr>
        <p:spPr>
          <a:xfrm>
            <a:off x="377988" y="360250"/>
            <a:ext cx="8388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Tampilan Menu di RPD Bulanan (Halaman III)</a:t>
            </a:r>
            <a:endParaRPr sz="1800" b="1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2" name="Google Shape;382;p53"/>
          <p:cNvSpPr txBox="1"/>
          <p:nvPr/>
        </p:nvSpPr>
        <p:spPr>
          <a:xfrm>
            <a:off x="335750" y="895100"/>
            <a:ext cx="8530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Setelah memilih satker, akan muncul dialog box untuk memilih KRO pada satker tersebut. Pengguna dapat memilih KRO tertentu ataupun seluruh KRO untuk ditampilkan.</a:t>
            </a:r>
            <a:endParaRPr sz="1200" b="1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7" name="Google Shape;387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196" cy="4605414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p54"/>
          <p:cNvSpPr txBox="1"/>
          <p:nvPr/>
        </p:nvSpPr>
        <p:spPr>
          <a:xfrm>
            <a:off x="6986300" y="979700"/>
            <a:ext cx="1784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 b="1">
                <a:solidFill>
                  <a:srgbClr val="CC0000"/>
                </a:solidFill>
              </a:rPr>
              <a:t>Tombol indikator untuk ubah data penerimaan tiap bulan. Pagu yang belum sesuai akan berwarna merah, sementara yang sudah sesuai akan berwarna biru.</a:t>
            </a:r>
            <a:endParaRPr sz="500" b="1">
              <a:solidFill>
                <a:srgbClr val="CC0000"/>
              </a:solidFill>
            </a:endParaRPr>
          </a:p>
        </p:txBody>
      </p:sp>
      <p:cxnSp>
        <p:nvCxnSpPr>
          <p:cNvPr id="389" name="Google Shape;389;p54"/>
          <p:cNvCxnSpPr/>
          <p:nvPr/>
        </p:nvCxnSpPr>
        <p:spPr>
          <a:xfrm>
            <a:off x="8094300" y="1317950"/>
            <a:ext cx="355800" cy="711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55"/>
          <p:cNvSpPr txBox="1"/>
          <p:nvPr/>
        </p:nvSpPr>
        <p:spPr>
          <a:xfrm>
            <a:off x="377988" y="360250"/>
            <a:ext cx="8388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Tampilan Menu di RPD Bulanan (Halaman III)</a:t>
            </a:r>
            <a:endParaRPr sz="1800" b="1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5" name="Google Shape;395;p55"/>
          <p:cNvSpPr txBox="1"/>
          <p:nvPr/>
        </p:nvSpPr>
        <p:spPr>
          <a:xfrm>
            <a:off x="306600" y="821950"/>
            <a:ext cx="8530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Pada bagian bawah menu terdapat tombol - tombol untuk berbagai macam keperluan operasional.</a:t>
            </a:r>
            <a:endParaRPr sz="1200" b="1"/>
          </a:p>
        </p:txBody>
      </p:sp>
      <p:pic>
        <p:nvPicPr>
          <p:cNvPr id="396" name="Google Shape;396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709913"/>
            <a:ext cx="8839201" cy="1723671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55"/>
          <p:cNvSpPr txBox="1"/>
          <p:nvPr/>
        </p:nvSpPr>
        <p:spPr>
          <a:xfrm>
            <a:off x="297425" y="3656425"/>
            <a:ext cx="13587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 b="1">
                <a:solidFill>
                  <a:srgbClr val="CC0000"/>
                </a:solidFill>
              </a:rPr>
              <a:t>Tombol untuk tampilkan data sampai level detail</a:t>
            </a:r>
            <a:endParaRPr sz="400" b="1">
              <a:solidFill>
                <a:srgbClr val="CC0000"/>
              </a:solidFill>
            </a:endParaRPr>
          </a:p>
        </p:txBody>
      </p:sp>
      <p:cxnSp>
        <p:nvCxnSpPr>
          <p:cNvPr id="398" name="Google Shape;398;p55"/>
          <p:cNvCxnSpPr>
            <a:stCxn id="397" idx="0"/>
          </p:cNvCxnSpPr>
          <p:nvPr/>
        </p:nvCxnSpPr>
        <p:spPr>
          <a:xfrm rot="10800000">
            <a:off x="682175" y="3090925"/>
            <a:ext cx="294600" cy="565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99" name="Google Shape;399;p55"/>
          <p:cNvSpPr txBox="1"/>
          <p:nvPr/>
        </p:nvSpPr>
        <p:spPr>
          <a:xfrm>
            <a:off x="1761950" y="3656425"/>
            <a:ext cx="13587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 b="1">
                <a:solidFill>
                  <a:srgbClr val="CC0000"/>
                </a:solidFill>
              </a:rPr>
              <a:t>Tombol untuk tampilkan data sampai level komponen</a:t>
            </a:r>
            <a:endParaRPr sz="400" b="1">
              <a:solidFill>
                <a:srgbClr val="CC0000"/>
              </a:solidFill>
            </a:endParaRPr>
          </a:p>
        </p:txBody>
      </p:sp>
      <p:cxnSp>
        <p:nvCxnSpPr>
          <p:cNvPr id="400" name="Google Shape;400;p55"/>
          <p:cNvCxnSpPr>
            <a:stCxn id="399" idx="0"/>
          </p:cNvCxnSpPr>
          <p:nvPr/>
        </p:nvCxnSpPr>
        <p:spPr>
          <a:xfrm rot="10800000">
            <a:off x="2006000" y="3090925"/>
            <a:ext cx="435300" cy="565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" name="Google Shape;405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4975" y="1299400"/>
            <a:ext cx="5614042" cy="3540175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56"/>
          <p:cNvSpPr txBox="1"/>
          <p:nvPr/>
        </p:nvSpPr>
        <p:spPr>
          <a:xfrm>
            <a:off x="377988" y="360250"/>
            <a:ext cx="8388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Tampilan Menu di RPD Bulanan (Halaman III)</a:t>
            </a:r>
            <a:endParaRPr sz="1800" b="1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07" name="Google Shape;407;p56"/>
          <p:cNvSpPr txBox="1"/>
          <p:nvPr/>
        </p:nvSpPr>
        <p:spPr>
          <a:xfrm>
            <a:off x="306600" y="821950"/>
            <a:ext cx="8530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Akan muncul dialog box untuk menyesuaikan data RPD. Sisa pada pagu harus berjumlah 0.</a:t>
            </a:r>
            <a:endParaRPr sz="1200" b="1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57"/>
          <p:cNvSpPr txBox="1"/>
          <p:nvPr/>
        </p:nvSpPr>
        <p:spPr>
          <a:xfrm>
            <a:off x="377988" y="360250"/>
            <a:ext cx="8388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Validasi Data Belanja</a:t>
            </a:r>
            <a:endParaRPr sz="1800" b="1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3" name="Google Shape;413;p57"/>
          <p:cNvSpPr txBox="1"/>
          <p:nvPr/>
        </p:nvSpPr>
        <p:spPr>
          <a:xfrm>
            <a:off x="306600" y="821950"/>
            <a:ext cx="8530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Setelah melakukan penyesuaian pada RPD Bulanan, hal berikutnya yang perlu dilakukan adalah validasi data belanja.</a:t>
            </a:r>
            <a:endParaRPr sz="1200" b="1"/>
          </a:p>
        </p:txBody>
      </p:sp>
      <p:pic>
        <p:nvPicPr>
          <p:cNvPr id="414" name="Google Shape;414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0700" y="1227050"/>
            <a:ext cx="6982582" cy="3647451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57"/>
          <p:cNvSpPr txBox="1"/>
          <p:nvPr/>
        </p:nvSpPr>
        <p:spPr>
          <a:xfrm>
            <a:off x="3919625" y="2071025"/>
            <a:ext cx="1668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 b="1">
                <a:solidFill>
                  <a:srgbClr val="CC0000"/>
                </a:solidFill>
              </a:rPr>
              <a:t>1. Lakukan ceklis pada baris data yang akan divalidasi</a:t>
            </a:r>
            <a:endParaRPr sz="500" b="1">
              <a:solidFill>
                <a:srgbClr val="CC0000"/>
              </a:solidFill>
            </a:endParaRPr>
          </a:p>
        </p:txBody>
      </p:sp>
      <p:sp>
        <p:nvSpPr>
          <p:cNvPr id="416" name="Google Shape;416;p57"/>
          <p:cNvSpPr txBox="1"/>
          <p:nvPr/>
        </p:nvSpPr>
        <p:spPr>
          <a:xfrm>
            <a:off x="2065150" y="2919975"/>
            <a:ext cx="16680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 b="1">
                <a:solidFill>
                  <a:srgbClr val="CC0000"/>
                </a:solidFill>
              </a:rPr>
              <a:t>2. Klik tombol proses untuk melakukan validasi.</a:t>
            </a:r>
            <a:endParaRPr sz="500" b="1">
              <a:solidFill>
                <a:srgbClr val="CC0000"/>
              </a:solidFill>
            </a:endParaRPr>
          </a:p>
        </p:txBody>
      </p:sp>
      <p:cxnSp>
        <p:nvCxnSpPr>
          <p:cNvPr id="417" name="Google Shape;417;p57"/>
          <p:cNvCxnSpPr>
            <a:stCxn id="416" idx="0"/>
          </p:cNvCxnSpPr>
          <p:nvPr/>
        </p:nvCxnSpPr>
        <p:spPr>
          <a:xfrm rot="10800000">
            <a:off x="2169250" y="2385075"/>
            <a:ext cx="729900" cy="534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18" name="Google Shape;418;p57"/>
          <p:cNvSpPr txBox="1"/>
          <p:nvPr/>
        </p:nvSpPr>
        <p:spPr>
          <a:xfrm>
            <a:off x="2065150" y="3125750"/>
            <a:ext cx="1994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 b="1">
                <a:solidFill>
                  <a:srgbClr val="CC0000"/>
                </a:solidFill>
              </a:rPr>
              <a:t>3. Data yang sudah valid dapat dilihat oleh user Approver Anggaran untuk dilakukan persetujuan.</a:t>
            </a:r>
            <a:endParaRPr sz="500" b="1">
              <a:solidFill>
                <a:srgbClr val="CC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1"/>
          <p:cNvSpPr txBox="1"/>
          <p:nvPr/>
        </p:nvSpPr>
        <p:spPr>
          <a:xfrm>
            <a:off x="392200" y="513975"/>
            <a:ext cx="8388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Modul Penganggaran SAKTI</a:t>
            </a:r>
            <a:endParaRPr sz="1800" b="1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4" name="Google Shape;174;p31"/>
          <p:cNvSpPr txBox="1">
            <a:spLocks noGrp="1"/>
          </p:cNvSpPr>
          <p:nvPr>
            <p:ph type="sldNum" idx="12"/>
          </p:nvPr>
        </p:nvSpPr>
        <p:spPr>
          <a:xfrm>
            <a:off x="8472450" y="4823251"/>
            <a:ext cx="548700" cy="276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8"/>
              <a:buFont typeface="Arial"/>
              <a:buNone/>
            </a:pPr>
            <a:fld id="{00000000-1234-1234-1234-123412341234}" type="slidenum">
              <a:rPr lang="en">
                <a:solidFill>
                  <a:srgbClr val="434343"/>
                </a:solidFill>
              </a:rPr>
              <a:t>3</a:t>
            </a:fld>
            <a:endParaRPr>
              <a:solidFill>
                <a:srgbClr val="434343"/>
              </a:solidFill>
            </a:endParaRPr>
          </a:p>
        </p:txBody>
      </p:sp>
      <p:pic>
        <p:nvPicPr>
          <p:cNvPr id="175" name="Google Shape;17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34062" y="975675"/>
            <a:ext cx="3304275" cy="360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" name="Google Shape;423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588" y="444138"/>
            <a:ext cx="8186827" cy="4255226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58"/>
          <p:cNvSpPr txBox="1"/>
          <p:nvPr/>
        </p:nvSpPr>
        <p:spPr>
          <a:xfrm>
            <a:off x="3201575" y="2000250"/>
            <a:ext cx="13704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rgbClr val="CC0000"/>
                </a:solidFill>
              </a:rPr>
              <a:t>Tanda Data berhasil validasi</a:t>
            </a:r>
            <a:endParaRPr sz="500">
              <a:solidFill>
                <a:srgbClr val="CC0000"/>
              </a:solidFill>
            </a:endParaRPr>
          </a:p>
        </p:txBody>
      </p:sp>
      <p:cxnSp>
        <p:nvCxnSpPr>
          <p:cNvPr id="425" name="Google Shape;425;p58"/>
          <p:cNvCxnSpPr>
            <a:stCxn id="424" idx="0"/>
          </p:cNvCxnSpPr>
          <p:nvPr/>
        </p:nvCxnSpPr>
        <p:spPr>
          <a:xfrm rot="10800000">
            <a:off x="3790475" y="1656150"/>
            <a:ext cx="96300" cy="344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26" name="Google Shape;426;p58"/>
          <p:cNvSpPr txBox="1"/>
          <p:nvPr/>
        </p:nvSpPr>
        <p:spPr>
          <a:xfrm>
            <a:off x="1592025" y="1994425"/>
            <a:ext cx="12888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rgbClr val="CC0000"/>
                </a:solidFill>
              </a:rPr>
              <a:t>Tombol untuk melihat kode kesalahan</a:t>
            </a:r>
            <a:endParaRPr sz="500">
              <a:solidFill>
                <a:srgbClr val="CC0000"/>
              </a:solidFill>
            </a:endParaRPr>
          </a:p>
        </p:txBody>
      </p:sp>
      <p:cxnSp>
        <p:nvCxnSpPr>
          <p:cNvPr id="427" name="Google Shape;427;p58"/>
          <p:cNvCxnSpPr>
            <a:stCxn id="426" idx="0"/>
          </p:cNvCxnSpPr>
          <p:nvPr/>
        </p:nvCxnSpPr>
        <p:spPr>
          <a:xfrm rot="10800000">
            <a:off x="2116725" y="1819525"/>
            <a:ext cx="119700" cy="174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28" name="Google Shape;428;p58"/>
          <p:cNvSpPr txBox="1"/>
          <p:nvPr/>
        </p:nvSpPr>
        <p:spPr>
          <a:xfrm>
            <a:off x="2597975" y="2440963"/>
            <a:ext cx="1288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rgbClr val="CC0000"/>
                </a:solidFill>
              </a:rPr>
              <a:t>Tombol untuk melihat </a:t>
            </a:r>
            <a:r>
              <a:rPr lang="en" sz="500" b="1">
                <a:solidFill>
                  <a:srgbClr val="CC0000"/>
                </a:solidFill>
              </a:rPr>
              <a:t>referensi</a:t>
            </a:r>
            <a:r>
              <a:rPr lang="en" sz="500">
                <a:solidFill>
                  <a:srgbClr val="CC0000"/>
                </a:solidFill>
              </a:rPr>
              <a:t> kode kesalahan</a:t>
            </a:r>
            <a:endParaRPr sz="500">
              <a:solidFill>
                <a:srgbClr val="CC0000"/>
              </a:solidFill>
            </a:endParaRPr>
          </a:p>
        </p:txBody>
      </p:sp>
      <p:cxnSp>
        <p:nvCxnSpPr>
          <p:cNvPr id="429" name="Google Shape;429;p58"/>
          <p:cNvCxnSpPr>
            <a:stCxn id="428" idx="0"/>
          </p:cNvCxnSpPr>
          <p:nvPr/>
        </p:nvCxnSpPr>
        <p:spPr>
          <a:xfrm rot="10800000">
            <a:off x="2775875" y="1831063"/>
            <a:ext cx="466500" cy="609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30" name="Google Shape;430;p58"/>
          <p:cNvSpPr/>
          <p:nvPr/>
        </p:nvSpPr>
        <p:spPr>
          <a:xfrm>
            <a:off x="2600900" y="1201325"/>
            <a:ext cx="1370400" cy="174900"/>
          </a:xfrm>
          <a:prstGeom prst="flowChartAlternateProcess">
            <a:avLst/>
          </a:prstGeom>
          <a:noFill/>
          <a:ln w="9525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1" name="Google Shape;431;p58"/>
          <p:cNvSpPr txBox="1"/>
          <p:nvPr/>
        </p:nvSpPr>
        <p:spPr>
          <a:xfrm>
            <a:off x="4192950" y="1119425"/>
            <a:ext cx="23211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rgbClr val="CC0000"/>
                </a:solidFill>
              </a:rPr>
              <a:t>Button untuk menampilkan data yang sudah valid, belum valid atau semua data</a:t>
            </a:r>
            <a:endParaRPr sz="500">
              <a:solidFill>
                <a:srgbClr val="CC0000"/>
              </a:solidFill>
            </a:endParaRPr>
          </a:p>
        </p:txBody>
      </p:sp>
      <p:cxnSp>
        <p:nvCxnSpPr>
          <p:cNvPr id="432" name="Google Shape;432;p58"/>
          <p:cNvCxnSpPr>
            <a:stCxn id="431" idx="1"/>
            <a:endCxn id="430" idx="3"/>
          </p:cNvCxnSpPr>
          <p:nvPr/>
        </p:nvCxnSpPr>
        <p:spPr>
          <a:xfrm rot="10800000">
            <a:off x="3971250" y="1288775"/>
            <a:ext cx="221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59"/>
          <p:cNvSpPr txBox="1"/>
          <p:nvPr/>
        </p:nvSpPr>
        <p:spPr>
          <a:xfrm>
            <a:off x="377988" y="360250"/>
            <a:ext cx="8388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Approval Data Belanja</a:t>
            </a:r>
            <a:endParaRPr sz="1800" b="1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38" name="Google Shape;438;p59"/>
          <p:cNvSpPr txBox="1"/>
          <p:nvPr/>
        </p:nvSpPr>
        <p:spPr>
          <a:xfrm>
            <a:off x="306600" y="821950"/>
            <a:ext cx="8530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Data yang telah tervalidasi secara sistem dapat dilakukan persetujuan oleh Approver Anggaran satker pada menu </a:t>
            </a:r>
            <a:r>
              <a:rPr lang="en" sz="1200" b="1"/>
              <a:t>Monitoring &gt; Monitoring Submit dan Approve Data.</a:t>
            </a:r>
            <a:endParaRPr sz="1200" b="1"/>
          </a:p>
        </p:txBody>
      </p:sp>
      <p:pic>
        <p:nvPicPr>
          <p:cNvPr id="439" name="Google Shape;439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7288" y="1376050"/>
            <a:ext cx="6649419" cy="3462650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59"/>
          <p:cNvSpPr txBox="1"/>
          <p:nvPr/>
        </p:nvSpPr>
        <p:spPr>
          <a:xfrm>
            <a:off x="6624725" y="1871950"/>
            <a:ext cx="1107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rgbClr val="CC0000"/>
                </a:solidFill>
              </a:rPr>
              <a:t>1. Centang pada kolom </a:t>
            </a:r>
            <a:r>
              <a:rPr lang="en" sz="500" b="1">
                <a:solidFill>
                  <a:srgbClr val="CC0000"/>
                </a:solidFill>
              </a:rPr>
              <a:t>S </a:t>
            </a:r>
            <a:r>
              <a:rPr lang="en" sz="500">
                <a:solidFill>
                  <a:srgbClr val="CC0000"/>
                </a:solidFill>
              </a:rPr>
              <a:t>pada baris data usulan revisi</a:t>
            </a:r>
            <a:endParaRPr sz="500">
              <a:solidFill>
                <a:srgbClr val="CC0000"/>
              </a:solidFill>
            </a:endParaRPr>
          </a:p>
        </p:txBody>
      </p:sp>
      <p:cxnSp>
        <p:nvCxnSpPr>
          <p:cNvPr id="441" name="Google Shape;441;p59"/>
          <p:cNvCxnSpPr>
            <a:stCxn id="440" idx="2"/>
          </p:cNvCxnSpPr>
          <p:nvPr/>
        </p:nvCxnSpPr>
        <p:spPr>
          <a:xfrm flipH="1">
            <a:off x="7102775" y="2210650"/>
            <a:ext cx="75900" cy="15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42" name="Google Shape;442;p59"/>
          <p:cNvSpPr txBox="1"/>
          <p:nvPr/>
        </p:nvSpPr>
        <p:spPr>
          <a:xfrm>
            <a:off x="6491375" y="3663050"/>
            <a:ext cx="11079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rgbClr val="CC0000"/>
                </a:solidFill>
              </a:rPr>
              <a:t>2. Klik tombol Simpan</a:t>
            </a:r>
            <a:endParaRPr sz="500">
              <a:solidFill>
                <a:srgbClr val="CC0000"/>
              </a:solidFill>
            </a:endParaRPr>
          </a:p>
        </p:txBody>
      </p:sp>
      <p:cxnSp>
        <p:nvCxnSpPr>
          <p:cNvPr id="443" name="Google Shape;443;p59"/>
          <p:cNvCxnSpPr>
            <a:stCxn id="442" idx="0"/>
          </p:cNvCxnSpPr>
          <p:nvPr/>
        </p:nvCxnSpPr>
        <p:spPr>
          <a:xfrm rot="10800000" flipH="1">
            <a:off x="7045325" y="3440750"/>
            <a:ext cx="28500" cy="222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60"/>
          <p:cNvSpPr txBox="1"/>
          <p:nvPr/>
        </p:nvSpPr>
        <p:spPr>
          <a:xfrm>
            <a:off x="377988" y="360250"/>
            <a:ext cx="8388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Aktivasi Pagu Usulan Revisi POK</a:t>
            </a:r>
            <a:endParaRPr sz="1800" b="1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49" name="Google Shape;449;p60"/>
          <p:cNvSpPr txBox="1"/>
          <p:nvPr/>
        </p:nvSpPr>
        <p:spPr>
          <a:xfrm>
            <a:off x="306600" y="821950"/>
            <a:ext cx="8530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Khusus untuk Revisi POK, langkah tambahan setelah approval adalah aktivasi pagu usulan revisi POK. Langkah ini dapat dilakukan oleh user Operator maupun Approver. Setelah dilakukan aktivasi, </a:t>
            </a:r>
            <a:r>
              <a:rPr lang="en" sz="1200">
                <a:solidFill>
                  <a:srgbClr val="CC0000"/>
                </a:solidFill>
              </a:rPr>
              <a:t>Data tidak dapat dibatalkan/diubah kembali.</a:t>
            </a:r>
            <a:endParaRPr sz="1200" b="1">
              <a:solidFill>
                <a:srgbClr val="CC0000"/>
              </a:solidFill>
            </a:endParaRPr>
          </a:p>
        </p:txBody>
      </p:sp>
      <p:pic>
        <p:nvPicPr>
          <p:cNvPr id="450" name="Google Shape;450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2263" y="1376050"/>
            <a:ext cx="6659486" cy="3462649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60"/>
          <p:cNvSpPr txBox="1"/>
          <p:nvPr/>
        </p:nvSpPr>
        <p:spPr>
          <a:xfrm>
            <a:off x="8006825" y="1376050"/>
            <a:ext cx="10497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rgbClr val="CC0000"/>
                </a:solidFill>
              </a:rPr>
              <a:t>Tombol aktivasi pagu revisi POK</a:t>
            </a:r>
            <a:endParaRPr sz="800" b="1">
              <a:solidFill>
                <a:srgbClr val="CC0000"/>
              </a:solidFill>
            </a:endParaRPr>
          </a:p>
        </p:txBody>
      </p:sp>
      <p:cxnSp>
        <p:nvCxnSpPr>
          <p:cNvPr id="452" name="Google Shape;452;p60"/>
          <p:cNvCxnSpPr>
            <a:stCxn id="451" idx="1"/>
          </p:cNvCxnSpPr>
          <p:nvPr/>
        </p:nvCxnSpPr>
        <p:spPr>
          <a:xfrm flipH="1">
            <a:off x="6933725" y="1591600"/>
            <a:ext cx="1073100" cy="379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61"/>
          <p:cNvSpPr txBox="1"/>
          <p:nvPr/>
        </p:nvSpPr>
        <p:spPr>
          <a:xfrm>
            <a:off x="377988" y="558525"/>
            <a:ext cx="8388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Status Histori</a:t>
            </a:r>
            <a:endParaRPr sz="1800" b="1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58" name="Google Shape;458;p61"/>
          <p:cNvSpPr txBox="1"/>
          <p:nvPr/>
        </p:nvSpPr>
        <p:spPr>
          <a:xfrm>
            <a:off x="965550" y="1046725"/>
            <a:ext cx="72129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Apabila masih terdapat revisi Satker yang belum selesai maka akan muncul notifikasi sebagai berikut ketika akan membuat status histori baru. </a:t>
            </a:r>
            <a:endParaRPr sz="1200"/>
          </a:p>
        </p:txBody>
      </p:sp>
      <p:pic>
        <p:nvPicPr>
          <p:cNvPr id="459" name="Google Shape;459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6188" y="1676650"/>
            <a:ext cx="6651627" cy="316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62"/>
          <p:cNvSpPr txBox="1"/>
          <p:nvPr/>
        </p:nvSpPr>
        <p:spPr>
          <a:xfrm>
            <a:off x="377988" y="558525"/>
            <a:ext cx="8388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Status Histori</a:t>
            </a:r>
            <a:endParaRPr sz="1800" b="1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65" name="Google Shape;465;p62"/>
          <p:cNvSpPr txBox="1"/>
          <p:nvPr/>
        </p:nvSpPr>
        <p:spPr>
          <a:xfrm>
            <a:off x="460700" y="1122550"/>
            <a:ext cx="8530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Dapat dilihat belum ada tanda ceklis pada kolom COA pada status histori C01 sehingga revisi dianggap belum selesai.</a:t>
            </a:r>
            <a:endParaRPr sz="1200"/>
          </a:p>
        </p:txBody>
      </p:sp>
      <p:pic>
        <p:nvPicPr>
          <p:cNvPr id="466" name="Google Shape;466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676650"/>
            <a:ext cx="8839203" cy="20490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63"/>
          <p:cNvSpPr txBox="1"/>
          <p:nvPr/>
        </p:nvSpPr>
        <p:spPr>
          <a:xfrm>
            <a:off x="1048600" y="1935325"/>
            <a:ext cx="3652200" cy="19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Usulan Revisi DIPA</a:t>
            </a:r>
            <a:endParaRPr sz="3900"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A##</a:t>
            </a:r>
            <a:endParaRPr sz="3900"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472" name="Google Shape;472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5400" y="1172175"/>
            <a:ext cx="1024900" cy="668125"/>
          </a:xfrm>
          <a:prstGeom prst="rect">
            <a:avLst/>
          </a:prstGeom>
          <a:noFill/>
          <a:ln>
            <a:noFill/>
          </a:ln>
        </p:spPr>
      </p:pic>
      <p:sp>
        <p:nvSpPr>
          <p:cNvPr id="473" name="Google Shape;473;p63"/>
          <p:cNvSpPr txBox="1"/>
          <p:nvPr/>
        </p:nvSpPr>
        <p:spPr>
          <a:xfrm>
            <a:off x="7435775" y="91575"/>
            <a:ext cx="1708200" cy="3078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Modul Penganggaran</a:t>
            </a:r>
            <a:endParaRPr sz="8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64"/>
          <p:cNvSpPr/>
          <p:nvPr/>
        </p:nvSpPr>
        <p:spPr>
          <a:xfrm>
            <a:off x="751025" y="777750"/>
            <a:ext cx="2851800" cy="4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50" rIns="68550" bIns="342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SAKTI Web</a:t>
            </a:r>
            <a:endParaRPr sz="1800" b="0" i="0" u="none" strike="noStrike" cap="non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Modul </a:t>
            </a:r>
            <a:r>
              <a:rPr lang="en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Penganggaran</a:t>
            </a:r>
            <a:endParaRPr sz="1800" b="0" i="0" u="none" strike="noStrike" cap="non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479" name="Google Shape;479;p64"/>
          <p:cNvGrpSpPr/>
          <p:nvPr/>
        </p:nvGrpSpPr>
        <p:grpSpPr>
          <a:xfrm>
            <a:off x="912027" y="1525259"/>
            <a:ext cx="725949" cy="34200"/>
            <a:chOff x="5751909" y="852488"/>
            <a:chExt cx="967932" cy="45600"/>
          </a:xfrm>
        </p:grpSpPr>
        <p:sp>
          <p:nvSpPr>
            <p:cNvPr id="480" name="Google Shape;480;p64"/>
            <p:cNvSpPr/>
            <p:nvPr/>
          </p:nvSpPr>
          <p:spPr>
            <a:xfrm>
              <a:off x="5751909" y="852488"/>
              <a:ext cx="688200" cy="456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1" name="Google Shape;481;p64"/>
            <p:cNvSpPr/>
            <p:nvPr/>
          </p:nvSpPr>
          <p:spPr>
            <a:xfrm>
              <a:off x="6497241" y="852488"/>
              <a:ext cx="222600" cy="456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82" name="Google Shape;482;p64"/>
          <p:cNvGrpSpPr/>
          <p:nvPr/>
        </p:nvGrpSpPr>
        <p:grpSpPr>
          <a:xfrm>
            <a:off x="626070" y="1819539"/>
            <a:ext cx="2851711" cy="1558653"/>
            <a:chOff x="292546" y="1800535"/>
            <a:chExt cx="6906541" cy="3739570"/>
          </a:xfrm>
        </p:grpSpPr>
        <p:pic>
          <p:nvPicPr>
            <p:cNvPr id="483" name="Google Shape;483;p64"/>
            <p:cNvPicPr preferRelativeResize="0"/>
            <p:nvPr/>
          </p:nvPicPr>
          <p:blipFill rotWithShape="1">
            <a:blip r:embed="rId3">
              <a:alphaModFix/>
            </a:blip>
            <a:srcRect t="13765" r="20286" b="19214"/>
            <a:stretch/>
          </p:blipFill>
          <p:spPr>
            <a:xfrm>
              <a:off x="292546" y="1800535"/>
              <a:ext cx="6906541" cy="373957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84" name="Google Shape;484;p64"/>
            <p:cNvSpPr/>
            <p:nvPr/>
          </p:nvSpPr>
          <p:spPr>
            <a:xfrm>
              <a:off x="6431973" y="2410691"/>
              <a:ext cx="623400" cy="176700"/>
            </a:xfrm>
            <a:prstGeom prst="rect">
              <a:avLst/>
            </a:prstGeom>
            <a:solidFill>
              <a:srgbClr val="8ABAF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5" name="Google Shape;485;p64"/>
            <p:cNvSpPr/>
            <p:nvPr/>
          </p:nvSpPr>
          <p:spPr>
            <a:xfrm>
              <a:off x="6158343" y="2174082"/>
              <a:ext cx="799800" cy="98700"/>
            </a:xfrm>
            <a:prstGeom prst="rect">
              <a:avLst/>
            </a:prstGeom>
            <a:solidFill>
              <a:srgbClr val="8ABAF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86" name="Google Shape;486;p64"/>
          <p:cNvSpPr/>
          <p:nvPr/>
        </p:nvSpPr>
        <p:spPr>
          <a:xfrm>
            <a:off x="409969" y="3638550"/>
            <a:ext cx="30681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50" rIns="68550" bIns="342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7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Alur Revisi DIPA</a:t>
            </a:r>
            <a:endParaRPr sz="17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7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Kewenangan Kanwil</a:t>
            </a:r>
            <a:endParaRPr sz="17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87" name="Google Shape;487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02825" y="73475"/>
            <a:ext cx="5371776" cy="4915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65"/>
          <p:cNvSpPr txBox="1"/>
          <p:nvPr/>
        </p:nvSpPr>
        <p:spPr>
          <a:xfrm>
            <a:off x="377988" y="558525"/>
            <a:ext cx="8388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Membuat Status Histori</a:t>
            </a:r>
            <a:endParaRPr sz="1800" b="1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93" name="Google Shape;493;p65"/>
          <p:cNvSpPr txBox="1"/>
          <p:nvPr/>
        </p:nvSpPr>
        <p:spPr>
          <a:xfrm>
            <a:off x="965550" y="1122550"/>
            <a:ext cx="72129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Operator Anggaran satker dapat membentuk status histori Usulan DIPA baru dengan memilih menu Penganggaran &gt; Utility &gt; Memilih Status Histori, dan pilih tombol usulan rev. Dipa</a:t>
            </a:r>
            <a:endParaRPr sz="1200"/>
          </a:p>
        </p:txBody>
      </p:sp>
      <p:pic>
        <p:nvPicPr>
          <p:cNvPr id="494" name="Google Shape;494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6050" y="1712425"/>
            <a:ext cx="6071912" cy="3162050"/>
          </a:xfrm>
          <a:prstGeom prst="rect">
            <a:avLst/>
          </a:prstGeom>
          <a:noFill/>
          <a:ln>
            <a:noFill/>
          </a:ln>
        </p:spPr>
      </p:pic>
      <p:sp>
        <p:nvSpPr>
          <p:cNvPr id="495" name="Google Shape;495;p65"/>
          <p:cNvSpPr txBox="1"/>
          <p:nvPr/>
        </p:nvSpPr>
        <p:spPr>
          <a:xfrm>
            <a:off x="4711925" y="2770000"/>
            <a:ext cx="1038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1">
                <a:solidFill>
                  <a:srgbClr val="CC0000"/>
                </a:solidFill>
              </a:rPr>
              <a:t>Revisi Satker (POK)</a:t>
            </a:r>
            <a:endParaRPr sz="600" b="1">
              <a:solidFill>
                <a:srgbClr val="CC0000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Untuk revisi yang </a:t>
            </a:r>
            <a:r>
              <a:rPr lang="en" sz="600" b="1"/>
              <a:t>persetujuannya dilakukan hanya sampai level KPA</a:t>
            </a:r>
            <a:endParaRPr sz="600" b="1"/>
          </a:p>
        </p:txBody>
      </p:sp>
      <p:sp>
        <p:nvSpPr>
          <p:cNvPr id="496" name="Google Shape;496;p65"/>
          <p:cNvSpPr txBox="1"/>
          <p:nvPr/>
        </p:nvSpPr>
        <p:spPr>
          <a:xfrm>
            <a:off x="5972350" y="2111850"/>
            <a:ext cx="15447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1">
                <a:solidFill>
                  <a:srgbClr val="CC0000"/>
                </a:solidFill>
              </a:rPr>
              <a:t>Usulan Revisi DIPA</a:t>
            </a:r>
            <a:endParaRPr sz="600" b="1">
              <a:solidFill>
                <a:srgbClr val="CC0000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Untuk revisi yang didalamnya terdapat </a:t>
            </a:r>
            <a:r>
              <a:rPr lang="en" sz="600" b="1"/>
              <a:t>pengiriman data ke SPAN (Melalui Kanwil DJPb, Dit.PA DJPb, atau DJA)</a:t>
            </a:r>
            <a:endParaRPr sz="600" b="1"/>
          </a:p>
        </p:txBody>
      </p:sp>
      <p:cxnSp>
        <p:nvCxnSpPr>
          <p:cNvPr id="497" name="Google Shape;497;p65"/>
          <p:cNvCxnSpPr>
            <a:stCxn id="495" idx="0"/>
          </p:cNvCxnSpPr>
          <p:nvPr/>
        </p:nvCxnSpPr>
        <p:spPr>
          <a:xfrm rot="10800000">
            <a:off x="5201825" y="2455000"/>
            <a:ext cx="29100" cy="315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98" name="Google Shape;498;p65"/>
          <p:cNvCxnSpPr/>
          <p:nvPr/>
        </p:nvCxnSpPr>
        <p:spPr>
          <a:xfrm flipH="1">
            <a:off x="5796700" y="2390975"/>
            <a:ext cx="174900" cy="5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99" name="Google Shape;499;p65"/>
          <p:cNvSpPr txBox="1"/>
          <p:nvPr/>
        </p:nvSpPr>
        <p:spPr>
          <a:xfrm>
            <a:off x="2356725" y="2834925"/>
            <a:ext cx="2355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1">
                <a:solidFill>
                  <a:srgbClr val="CC0000"/>
                </a:solidFill>
              </a:rPr>
              <a:t>Histori Awal</a:t>
            </a:r>
            <a:endParaRPr sz="600" b="1">
              <a:solidFill>
                <a:srgbClr val="CC0000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Dipilih apabila satker ingin melihat data status histori tertentu. Selebihnya pembentukan histori akan dilakukan berurutan oleh sistem.</a:t>
            </a:r>
            <a:endParaRPr sz="600" b="1"/>
          </a:p>
        </p:txBody>
      </p:sp>
      <p:cxnSp>
        <p:nvCxnSpPr>
          <p:cNvPr id="500" name="Google Shape;500;p65"/>
          <p:cNvCxnSpPr/>
          <p:nvPr/>
        </p:nvCxnSpPr>
        <p:spPr>
          <a:xfrm rot="10800000" flipH="1">
            <a:off x="2787525" y="2367775"/>
            <a:ext cx="455100" cy="483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5" name="Google Shape;505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375" y="443813"/>
            <a:ext cx="8163252" cy="4255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67"/>
          <p:cNvSpPr txBox="1"/>
          <p:nvPr/>
        </p:nvSpPr>
        <p:spPr>
          <a:xfrm>
            <a:off x="377988" y="558525"/>
            <a:ext cx="8388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Mengedit Data di RUH Belanja</a:t>
            </a:r>
            <a:endParaRPr sz="1800" b="1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11" name="Google Shape;511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575" y="1020225"/>
            <a:ext cx="8839200" cy="2557424"/>
          </a:xfrm>
          <a:prstGeom prst="rect">
            <a:avLst/>
          </a:prstGeom>
          <a:noFill/>
          <a:ln>
            <a:noFill/>
          </a:ln>
        </p:spPr>
      </p:pic>
      <p:sp>
        <p:nvSpPr>
          <p:cNvPr id="512" name="Google Shape;512;p67"/>
          <p:cNvSpPr txBox="1"/>
          <p:nvPr/>
        </p:nvSpPr>
        <p:spPr>
          <a:xfrm>
            <a:off x="306600" y="3577650"/>
            <a:ext cx="8530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Pengguna level satker hanya dapat melihat data milik satker itu sendiri, sementara pada pengguna level unit atau kanwil kementerian dapat melihat satker vertikalnya.</a:t>
            </a:r>
            <a:endParaRPr sz="1200" b="1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2"/>
          <p:cNvSpPr txBox="1">
            <a:spLocks noGrp="1"/>
          </p:cNvSpPr>
          <p:nvPr>
            <p:ph type="sldNum" idx="12"/>
          </p:nvPr>
        </p:nvSpPr>
        <p:spPr>
          <a:xfrm>
            <a:off x="8472450" y="4823251"/>
            <a:ext cx="548700" cy="276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8"/>
              <a:buFont typeface="Arial"/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pic>
        <p:nvPicPr>
          <p:cNvPr id="181" name="Google Shape;18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68"/>
          <p:cNvSpPr txBox="1"/>
          <p:nvPr/>
        </p:nvSpPr>
        <p:spPr>
          <a:xfrm>
            <a:off x="377988" y="558525"/>
            <a:ext cx="8388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Mengedit Data di RUH Belanja</a:t>
            </a:r>
            <a:endParaRPr sz="1800" b="1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18" name="Google Shape;518;p68"/>
          <p:cNvSpPr txBox="1"/>
          <p:nvPr/>
        </p:nvSpPr>
        <p:spPr>
          <a:xfrm>
            <a:off x="306600" y="3577650"/>
            <a:ext cx="8530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Setelah memilih satker, akan muncul dialog box untuk memilih KRO pada satker tersebut. Pengguna dapat memilih KRO tertentu ataupun seluruh KRO untuk ditampilkan.</a:t>
            </a:r>
            <a:endParaRPr sz="1200" b="1"/>
          </a:p>
        </p:txBody>
      </p:sp>
      <p:pic>
        <p:nvPicPr>
          <p:cNvPr id="519" name="Google Shape;519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8213" y="1172625"/>
            <a:ext cx="6047586" cy="2252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69"/>
          <p:cNvSpPr txBox="1"/>
          <p:nvPr/>
        </p:nvSpPr>
        <p:spPr>
          <a:xfrm>
            <a:off x="377988" y="360250"/>
            <a:ext cx="8388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Tampilan Menu di RUH Belanja</a:t>
            </a:r>
            <a:endParaRPr sz="1800" b="1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25" name="Google Shape;525;p69"/>
          <p:cNvPicPr preferRelativeResize="0"/>
          <p:nvPr/>
        </p:nvPicPr>
        <p:blipFill rotWithShape="1">
          <a:blip r:embed="rId3">
            <a:alphaModFix/>
          </a:blip>
          <a:srcRect t="7295"/>
          <a:stretch/>
        </p:blipFill>
        <p:spPr>
          <a:xfrm>
            <a:off x="553025" y="1294625"/>
            <a:ext cx="8037950" cy="3487400"/>
          </a:xfrm>
          <a:prstGeom prst="rect">
            <a:avLst/>
          </a:prstGeom>
          <a:noFill/>
          <a:ln>
            <a:noFill/>
          </a:ln>
        </p:spPr>
      </p:pic>
      <p:sp>
        <p:nvSpPr>
          <p:cNvPr id="526" name="Google Shape;526;p69"/>
          <p:cNvSpPr txBox="1"/>
          <p:nvPr/>
        </p:nvSpPr>
        <p:spPr>
          <a:xfrm>
            <a:off x="2962475" y="1457900"/>
            <a:ext cx="17262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1">
                <a:solidFill>
                  <a:srgbClr val="CC0000"/>
                </a:solidFill>
              </a:rPr>
              <a:t>Status Histori yang sedang ditampilkan</a:t>
            </a:r>
            <a:endParaRPr sz="600" b="1">
              <a:solidFill>
                <a:srgbClr val="CC0000"/>
              </a:solidFill>
            </a:endParaRPr>
          </a:p>
        </p:txBody>
      </p:sp>
      <p:sp>
        <p:nvSpPr>
          <p:cNvPr id="527" name="Google Shape;527;p69"/>
          <p:cNvSpPr txBox="1"/>
          <p:nvPr/>
        </p:nvSpPr>
        <p:spPr>
          <a:xfrm>
            <a:off x="4688625" y="1942675"/>
            <a:ext cx="16038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1">
                <a:solidFill>
                  <a:srgbClr val="CC0000"/>
                </a:solidFill>
              </a:rPr>
              <a:t>Tombol untuk mengubah C menjadi A</a:t>
            </a:r>
            <a:endParaRPr sz="600" b="1">
              <a:solidFill>
                <a:srgbClr val="CC0000"/>
              </a:solidFill>
            </a:endParaRPr>
          </a:p>
        </p:txBody>
      </p:sp>
      <p:cxnSp>
        <p:nvCxnSpPr>
          <p:cNvPr id="528" name="Google Shape;528;p69"/>
          <p:cNvCxnSpPr>
            <a:stCxn id="527" idx="3"/>
          </p:cNvCxnSpPr>
          <p:nvPr/>
        </p:nvCxnSpPr>
        <p:spPr>
          <a:xfrm rot="10800000" flipH="1">
            <a:off x="6292425" y="1971025"/>
            <a:ext cx="256800" cy="110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29" name="Google Shape;529;p69"/>
          <p:cNvSpPr txBox="1"/>
          <p:nvPr/>
        </p:nvSpPr>
        <p:spPr>
          <a:xfrm>
            <a:off x="4688675" y="643000"/>
            <a:ext cx="21633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1">
                <a:solidFill>
                  <a:srgbClr val="CC0000"/>
                </a:solidFill>
              </a:rPr>
              <a:t>Tombol untuk Aktivasi Pagu pada Revisi POK</a:t>
            </a:r>
            <a:endParaRPr sz="600" b="1">
              <a:solidFill>
                <a:srgbClr val="CC0000"/>
              </a:solidFill>
            </a:endParaRPr>
          </a:p>
        </p:txBody>
      </p:sp>
      <p:cxnSp>
        <p:nvCxnSpPr>
          <p:cNvPr id="530" name="Google Shape;530;p69"/>
          <p:cNvCxnSpPr/>
          <p:nvPr/>
        </p:nvCxnSpPr>
        <p:spPr>
          <a:xfrm>
            <a:off x="6222350" y="874750"/>
            <a:ext cx="921300" cy="9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31" name="Google Shape;531;p69"/>
          <p:cNvSpPr txBox="1"/>
          <p:nvPr/>
        </p:nvSpPr>
        <p:spPr>
          <a:xfrm>
            <a:off x="6917175" y="579625"/>
            <a:ext cx="21633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1">
                <a:solidFill>
                  <a:srgbClr val="CC0000"/>
                </a:solidFill>
              </a:rPr>
              <a:t>Tombol pembuatan status histori khusus untuk unit</a:t>
            </a:r>
            <a:endParaRPr sz="600" b="1">
              <a:solidFill>
                <a:srgbClr val="CC0000"/>
              </a:solidFill>
            </a:endParaRPr>
          </a:p>
        </p:txBody>
      </p:sp>
      <p:cxnSp>
        <p:nvCxnSpPr>
          <p:cNvPr id="532" name="Google Shape;532;p69"/>
          <p:cNvCxnSpPr>
            <a:stCxn id="531" idx="2"/>
          </p:cNvCxnSpPr>
          <p:nvPr/>
        </p:nvCxnSpPr>
        <p:spPr>
          <a:xfrm flipH="1">
            <a:off x="7767825" y="856525"/>
            <a:ext cx="231000" cy="945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33" name="Google Shape;533;p69"/>
          <p:cNvSpPr/>
          <p:nvPr/>
        </p:nvSpPr>
        <p:spPr>
          <a:xfrm>
            <a:off x="6917175" y="1993675"/>
            <a:ext cx="1557000" cy="174900"/>
          </a:xfrm>
          <a:prstGeom prst="flowChartAlternateProcess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" name="Google Shape;534;p69"/>
          <p:cNvSpPr txBox="1"/>
          <p:nvPr/>
        </p:nvSpPr>
        <p:spPr>
          <a:xfrm>
            <a:off x="8636650" y="2011925"/>
            <a:ext cx="4437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 b="1">
                <a:solidFill>
                  <a:srgbClr val="CC0000"/>
                </a:solidFill>
              </a:rPr>
              <a:t>Tombol Ubah, Hapus, Copy Data, Paste, Simpan, dan keluar menu.</a:t>
            </a:r>
            <a:endParaRPr sz="400" b="1">
              <a:solidFill>
                <a:srgbClr val="CC0000"/>
              </a:solidFill>
            </a:endParaRPr>
          </a:p>
        </p:txBody>
      </p:sp>
      <p:cxnSp>
        <p:nvCxnSpPr>
          <p:cNvPr id="535" name="Google Shape;535;p69"/>
          <p:cNvCxnSpPr>
            <a:stCxn id="534" idx="1"/>
            <a:endCxn id="533" idx="3"/>
          </p:cNvCxnSpPr>
          <p:nvPr/>
        </p:nvCxnSpPr>
        <p:spPr>
          <a:xfrm rot="10800000">
            <a:off x="8474050" y="2081075"/>
            <a:ext cx="162600" cy="300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36" name="Google Shape;536;p69"/>
          <p:cNvSpPr/>
          <p:nvPr/>
        </p:nvSpPr>
        <p:spPr>
          <a:xfrm>
            <a:off x="635650" y="2011925"/>
            <a:ext cx="2099400" cy="174900"/>
          </a:xfrm>
          <a:prstGeom prst="flowChartAlternateProcess">
            <a:avLst/>
          </a:prstGeom>
          <a:noFill/>
          <a:ln w="9525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7" name="Google Shape;537;p69"/>
          <p:cNvSpPr txBox="1"/>
          <p:nvPr/>
        </p:nvSpPr>
        <p:spPr>
          <a:xfrm>
            <a:off x="3074050" y="1960925"/>
            <a:ext cx="11772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1">
                <a:solidFill>
                  <a:srgbClr val="CC0000"/>
                </a:solidFill>
              </a:rPr>
              <a:t>Tombol untuk tambah data</a:t>
            </a:r>
            <a:endParaRPr sz="600" b="1">
              <a:solidFill>
                <a:srgbClr val="CC0000"/>
              </a:solidFill>
            </a:endParaRPr>
          </a:p>
        </p:txBody>
      </p:sp>
      <p:cxnSp>
        <p:nvCxnSpPr>
          <p:cNvPr id="538" name="Google Shape;538;p69"/>
          <p:cNvCxnSpPr>
            <a:stCxn id="537" idx="1"/>
            <a:endCxn id="536" idx="3"/>
          </p:cNvCxnSpPr>
          <p:nvPr/>
        </p:nvCxnSpPr>
        <p:spPr>
          <a:xfrm rot="10800000">
            <a:off x="2735050" y="2099375"/>
            <a:ext cx="3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539" name="Google Shape;539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5650" y="1558525"/>
            <a:ext cx="4647801" cy="41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4" name="Google Shape;544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3875" y="821950"/>
            <a:ext cx="7617295" cy="3966651"/>
          </a:xfrm>
          <a:prstGeom prst="rect">
            <a:avLst/>
          </a:prstGeom>
          <a:noFill/>
          <a:ln>
            <a:noFill/>
          </a:ln>
        </p:spPr>
      </p:pic>
      <p:sp>
        <p:nvSpPr>
          <p:cNvPr id="545" name="Google Shape;545;p70"/>
          <p:cNvSpPr txBox="1"/>
          <p:nvPr/>
        </p:nvSpPr>
        <p:spPr>
          <a:xfrm>
            <a:off x="377988" y="360250"/>
            <a:ext cx="8388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Tampilan Menu di RPD Bulanan (Halaman III)</a:t>
            </a:r>
            <a:endParaRPr sz="1800" b="1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46" name="Google Shape;546;p70"/>
          <p:cNvSpPr txBox="1"/>
          <p:nvPr/>
        </p:nvSpPr>
        <p:spPr>
          <a:xfrm>
            <a:off x="3883875" y="1230475"/>
            <a:ext cx="11373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 b="1">
                <a:solidFill>
                  <a:srgbClr val="CC0000"/>
                </a:solidFill>
              </a:rPr>
              <a:t>Status Histori yang sedang dibuka</a:t>
            </a:r>
            <a:endParaRPr sz="400" b="1">
              <a:solidFill>
                <a:srgbClr val="CC0000"/>
              </a:solidFill>
            </a:endParaRPr>
          </a:p>
        </p:txBody>
      </p:sp>
      <p:cxnSp>
        <p:nvCxnSpPr>
          <p:cNvPr id="547" name="Google Shape;547;p70"/>
          <p:cNvCxnSpPr>
            <a:stCxn id="546" idx="1"/>
          </p:cNvCxnSpPr>
          <p:nvPr/>
        </p:nvCxnSpPr>
        <p:spPr>
          <a:xfrm flipH="1">
            <a:off x="3726375" y="1353625"/>
            <a:ext cx="157500" cy="11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48" name="Google Shape;548;p70"/>
          <p:cNvSpPr txBox="1"/>
          <p:nvPr/>
        </p:nvSpPr>
        <p:spPr>
          <a:xfrm>
            <a:off x="3883875" y="2448600"/>
            <a:ext cx="11373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 b="1">
                <a:solidFill>
                  <a:srgbClr val="CC0000"/>
                </a:solidFill>
              </a:rPr>
              <a:t>Tombol pilih satker</a:t>
            </a:r>
            <a:endParaRPr sz="400" b="1">
              <a:solidFill>
                <a:srgbClr val="CC0000"/>
              </a:solidFill>
            </a:endParaRPr>
          </a:p>
        </p:txBody>
      </p:sp>
      <p:cxnSp>
        <p:nvCxnSpPr>
          <p:cNvPr id="549" name="Google Shape;549;p70"/>
          <p:cNvCxnSpPr>
            <a:stCxn id="548" idx="0"/>
          </p:cNvCxnSpPr>
          <p:nvPr/>
        </p:nvCxnSpPr>
        <p:spPr>
          <a:xfrm rot="10800000">
            <a:off x="3528225" y="1883700"/>
            <a:ext cx="924300" cy="564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4" name="Google Shape;554;p71"/>
          <p:cNvPicPr preferRelativeResize="0"/>
          <p:nvPr/>
        </p:nvPicPr>
        <p:blipFill rotWithShape="1">
          <a:blip r:embed="rId3">
            <a:alphaModFix/>
          </a:blip>
          <a:srcRect t="7304"/>
          <a:stretch/>
        </p:blipFill>
        <p:spPr>
          <a:xfrm>
            <a:off x="152400" y="1603699"/>
            <a:ext cx="8839200" cy="2950801"/>
          </a:xfrm>
          <a:prstGeom prst="rect">
            <a:avLst/>
          </a:prstGeom>
          <a:noFill/>
          <a:ln>
            <a:noFill/>
          </a:ln>
        </p:spPr>
      </p:pic>
      <p:sp>
        <p:nvSpPr>
          <p:cNvPr id="555" name="Google Shape;555;p71"/>
          <p:cNvSpPr txBox="1"/>
          <p:nvPr/>
        </p:nvSpPr>
        <p:spPr>
          <a:xfrm>
            <a:off x="377988" y="360250"/>
            <a:ext cx="8388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Tampilan Menu di RPD Bulanan (Halaman III)</a:t>
            </a:r>
            <a:endParaRPr sz="1800" b="1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56" name="Google Shape;556;p71"/>
          <p:cNvSpPr txBox="1"/>
          <p:nvPr/>
        </p:nvSpPr>
        <p:spPr>
          <a:xfrm>
            <a:off x="335750" y="895100"/>
            <a:ext cx="8530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Setelah memilih satker, akan muncul dialog box untuk memilih KRO pada satker tersebut. Pengguna dapat memilih KRO tertentu ataupun seluruh KRO untuk ditampilkan.</a:t>
            </a:r>
            <a:endParaRPr sz="1200" b="1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1" name="Google Shape;561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8013" y="385113"/>
            <a:ext cx="8367976" cy="4373276"/>
          </a:xfrm>
          <a:prstGeom prst="rect">
            <a:avLst/>
          </a:prstGeom>
          <a:noFill/>
          <a:ln>
            <a:noFill/>
          </a:ln>
        </p:spPr>
      </p:pic>
      <p:sp>
        <p:nvSpPr>
          <p:cNvPr id="562" name="Google Shape;562;p72"/>
          <p:cNvSpPr txBox="1"/>
          <p:nvPr/>
        </p:nvSpPr>
        <p:spPr>
          <a:xfrm>
            <a:off x="6986300" y="979700"/>
            <a:ext cx="1784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 b="1">
                <a:solidFill>
                  <a:srgbClr val="CC0000"/>
                </a:solidFill>
              </a:rPr>
              <a:t>Tombol indikator untuk ubah data penerimaan tiap bulan. Pagu yang belum sesuai akan berwarna merah, sementara yang sudah sesuai akan berwarna biru.</a:t>
            </a:r>
            <a:endParaRPr sz="500" b="1">
              <a:solidFill>
                <a:srgbClr val="CC0000"/>
              </a:solidFill>
            </a:endParaRPr>
          </a:p>
        </p:txBody>
      </p:sp>
      <p:cxnSp>
        <p:nvCxnSpPr>
          <p:cNvPr id="563" name="Google Shape;563;p72"/>
          <p:cNvCxnSpPr/>
          <p:nvPr/>
        </p:nvCxnSpPr>
        <p:spPr>
          <a:xfrm>
            <a:off x="8094300" y="1317950"/>
            <a:ext cx="285900" cy="880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73"/>
          <p:cNvSpPr txBox="1"/>
          <p:nvPr/>
        </p:nvSpPr>
        <p:spPr>
          <a:xfrm>
            <a:off x="377988" y="360250"/>
            <a:ext cx="8388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Tampilan Menu di RPD Bulanan (Halaman III)</a:t>
            </a:r>
            <a:endParaRPr sz="1800" b="1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69" name="Google Shape;569;p73"/>
          <p:cNvSpPr txBox="1"/>
          <p:nvPr/>
        </p:nvSpPr>
        <p:spPr>
          <a:xfrm>
            <a:off x="306600" y="821950"/>
            <a:ext cx="8530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Pada bagian bawah menu terdapat tombol - tombol untuk berbagai macam keperluan operasional.</a:t>
            </a:r>
            <a:endParaRPr sz="1200" b="1"/>
          </a:p>
        </p:txBody>
      </p:sp>
      <p:pic>
        <p:nvPicPr>
          <p:cNvPr id="570" name="Google Shape;570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709913"/>
            <a:ext cx="8839201" cy="1723671"/>
          </a:xfrm>
          <a:prstGeom prst="rect">
            <a:avLst/>
          </a:prstGeom>
          <a:noFill/>
          <a:ln>
            <a:noFill/>
          </a:ln>
        </p:spPr>
      </p:pic>
      <p:sp>
        <p:nvSpPr>
          <p:cNvPr id="571" name="Google Shape;571;p73"/>
          <p:cNvSpPr txBox="1"/>
          <p:nvPr/>
        </p:nvSpPr>
        <p:spPr>
          <a:xfrm>
            <a:off x="297425" y="3656425"/>
            <a:ext cx="13587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 b="1">
                <a:solidFill>
                  <a:srgbClr val="CC0000"/>
                </a:solidFill>
              </a:rPr>
              <a:t>Tombol untuk tampilkan data sampai level detail</a:t>
            </a:r>
            <a:endParaRPr sz="400" b="1">
              <a:solidFill>
                <a:srgbClr val="CC0000"/>
              </a:solidFill>
            </a:endParaRPr>
          </a:p>
        </p:txBody>
      </p:sp>
      <p:cxnSp>
        <p:nvCxnSpPr>
          <p:cNvPr id="572" name="Google Shape;572;p73"/>
          <p:cNvCxnSpPr>
            <a:stCxn id="571" idx="0"/>
          </p:cNvCxnSpPr>
          <p:nvPr/>
        </p:nvCxnSpPr>
        <p:spPr>
          <a:xfrm rot="10800000">
            <a:off x="682175" y="3090925"/>
            <a:ext cx="294600" cy="565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73" name="Google Shape;573;p73"/>
          <p:cNvSpPr txBox="1"/>
          <p:nvPr/>
        </p:nvSpPr>
        <p:spPr>
          <a:xfrm>
            <a:off x="1761950" y="3656425"/>
            <a:ext cx="13587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 b="1">
                <a:solidFill>
                  <a:srgbClr val="CC0000"/>
                </a:solidFill>
              </a:rPr>
              <a:t>Tombol untuk tampilkan data sampai level komponen</a:t>
            </a:r>
            <a:endParaRPr sz="400" b="1">
              <a:solidFill>
                <a:srgbClr val="CC0000"/>
              </a:solidFill>
            </a:endParaRPr>
          </a:p>
        </p:txBody>
      </p:sp>
      <p:cxnSp>
        <p:nvCxnSpPr>
          <p:cNvPr id="574" name="Google Shape;574;p73"/>
          <p:cNvCxnSpPr>
            <a:stCxn id="573" idx="0"/>
          </p:cNvCxnSpPr>
          <p:nvPr/>
        </p:nvCxnSpPr>
        <p:spPr>
          <a:xfrm rot="10800000">
            <a:off x="2006000" y="3090925"/>
            <a:ext cx="435300" cy="565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9" name="Google Shape;579;p74"/>
          <p:cNvPicPr preferRelativeResize="0"/>
          <p:nvPr/>
        </p:nvPicPr>
        <p:blipFill rotWithShape="1">
          <a:blip r:embed="rId3">
            <a:alphaModFix/>
          </a:blip>
          <a:srcRect t="6620"/>
          <a:stretch/>
        </p:blipFill>
        <p:spPr>
          <a:xfrm>
            <a:off x="1764975" y="1191250"/>
            <a:ext cx="5614049" cy="3305850"/>
          </a:xfrm>
          <a:prstGeom prst="rect">
            <a:avLst/>
          </a:prstGeom>
          <a:noFill/>
          <a:ln>
            <a:noFill/>
          </a:ln>
        </p:spPr>
      </p:pic>
      <p:sp>
        <p:nvSpPr>
          <p:cNvPr id="580" name="Google Shape;580;p74"/>
          <p:cNvSpPr txBox="1"/>
          <p:nvPr/>
        </p:nvSpPr>
        <p:spPr>
          <a:xfrm>
            <a:off x="377988" y="360250"/>
            <a:ext cx="8388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Tampilan Menu di RPD Bulanan (Halaman III)</a:t>
            </a:r>
            <a:endParaRPr sz="1800" b="1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81" name="Google Shape;581;p74"/>
          <p:cNvSpPr txBox="1"/>
          <p:nvPr/>
        </p:nvSpPr>
        <p:spPr>
          <a:xfrm>
            <a:off x="306600" y="821950"/>
            <a:ext cx="8530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Akan muncul dialog box untuk menyesuaikan data RPD. Sisa pada pagu harus berjumlah 0.</a:t>
            </a:r>
            <a:endParaRPr sz="1200" b="1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6" name="Google Shape;586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4388" y="1423280"/>
            <a:ext cx="6655225" cy="3254999"/>
          </a:xfrm>
          <a:prstGeom prst="rect">
            <a:avLst/>
          </a:prstGeom>
          <a:noFill/>
          <a:ln>
            <a:noFill/>
          </a:ln>
        </p:spPr>
      </p:pic>
      <p:sp>
        <p:nvSpPr>
          <p:cNvPr id="587" name="Google Shape;587;p75"/>
          <p:cNvSpPr txBox="1"/>
          <p:nvPr/>
        </p:nvSpPr>
        <p:spPr>
          <a:xfrm>
            <a:off x="377988" y="360250"/>
            <a:ext cx="8388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Validasi Data Belanja</a:t>
            </a:r>
            <a:endParaRPr sz="1800" b="1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88" name="Google Shape;588;p75"/>
          <p:cNvSpPr txBox="1"/>
          <p:nvPr/>
        </p:nvSpPr>
        <p:spPr>
          <a:xfrm>
            <a:off x="306600" y="821950"/>
            <a:ext cx="8530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Setelah melakukan penyesuaian pada RPD Bulanan, hal berikutnya yang perlu dilakukan adalah validasi data belanja.</a:t>
            </a:r>
            <a:endParaRPr sz="1200" b="1"/>
          </a:p>
        </p:txBody>
      </p:sp>
      <p:sp>
        <p:nvSpPr>
          <p:cNvPr id="589" name="Google Shape;589;p75"/>
          <p:cNvSpPr txBox="1"/>
          <p:nvPr/>
        </p:nvSpPr>
        <p:spPr>
          <a:xfrm>
            <a:off x="4059550" y="1761925"/>
            <a:ext cx="23901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 b="1">
                <a:solidFill>
                  <a:srgbClr val="CC0000"/>
                </a:solidFill>
              </a:rPr>
              <a:t>1. Lakukan ceklis pada baris data yang akan divalidasi</a:t>
            </a:r>
            <a:endParaRPr sz="500" b="1">
              <a:solidFill>
                <a:srgbClr val="CC0000"/>
              </a:solidFill>
            </a:endParaRPr>
          </a:p>
        </p:txBody>
      </p:sp>
      <p:sp>
        <p:nvSpPr>
          <p:cNvPr id="590" name="Google Shape;590;p75"/>
          <p:cNvSpPr txBox="1"/>
          <p:nvPr/>
        </p:nvSpPr>
        <p:spPr>
          <a:xfrm>
            <a:off x="2065150" y="2919975"/>
            <a:ext cx="16680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 b="1">
                <a:solidFill>
                  <a:srgbClr val="CC0000"/>
                </a:solidFill>
              </a:rPr>
              <a:t>2. Klik tombol proses untuk melakukan validasi.</a:t>
            </a:r>
            <a:endParaRPr sz="500" b="1">
              <a:solidFill>
                <a:srgbClr val="CC0000"/>
              </a:solidFill>
            </a:endParaRPr>
          </a:p>
        </p:txBody>
      </p:sp>
      <p:cxnSp>
        <p:nvCxnSpPr>
          <p:cNvPr id="591" name="Google Shape;591;p75"/>
          <p:cNvCxnSpPr>
            <a:stCxn id="590" idx="0"/>
          </p:cNvCxnSpPr>
          <p:nvPr/>
        </p:nvCxnSpPr>
        <p:spPr>
          <a:xfrm rot="10800000">
            <a:off x="2268550" y="2367675"/>
            <a:ext cx="630600" cy="552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92" name="Google Shape;592;p75"/>
          <p:cNvSpPr txBox="1"/>
          <p:nvPr/>
        </p:nvSpPr>
        <p:spPr>
          <a:xfrm>
            <a:off x="2065150" y="3125750"/>
            <a:ext cx="1994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 b="1">
                <a:solidFill>
                  <a:srgbClr val="CC0000"/>
                </a:solidFill>
              </a:rPr>
              <a:t>3. Data yang sudah valid dapat dilihat oleh user Approver Anggaran untuk dilakukan persetujuan.</a:t>
            </a:r>
            <a:endParaRPr sz="500" b="1">
              <a:solidFill>
                <a:srgbClr val="CC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7" name="Google Shape;597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8350" y="791550"/>
            <a:ext cx="7262650" cy="3563701"/>
          </a:xfrm>
          <a:prstGeom prst="rect">
            <a:avLst/>
          </a:prstGeom>
          <a:noFill/>
          <a:ln>
            <a:noFill/>
          </a:ln>
        </p:spPr>
      </p:pic>
      <p:sp>
        <p:nvSpPr>
          <p:cNvPr id="598" name="Google Shape;598;p76"/>
          <p:cNvSpPr txBox="1"/>
          <p:nvPr/>
        </p:nvSpPr>
        <p:spPr>
          <a:xfrm>
            <a:off x="3201575" y="2000250"/>
            <a:ext cx="13704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rgbClr val="CC0000"/>
                </a:solidFill>
              </a:rPr>
              <a:t>Tanda Data berhasil validasi</a:t>
            </a:r>
            <a:endParaRPr sz="500">
              <a:solidFill>
                <a:srgbClr val="CC0000"/>
              </a:solidFill>
            </a:endParaRPr>
          </a:p>
        </p:txBody>
      </p:sp>
      <p:cxnSp>
        <p:nvCxnSpPr>
          <p:cNvPr id="599" name="Google Shape;599;p76"/>
          <p:cNvCxnSpPr>
            <a:stCxn id="598" idx="0"/>
          </p:cNvCxnSpPr>
          <p:nvPr/>
        </p:nvCxnSpPr>
        <p:spPr>
          <a:xfrm rot="10800000">
            <a:off x="3790475" y="1656150"/>
            <a:ext cx="96300" cy="344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00" name="Google Shape;600;p76"/>
          <p:cNvSpPr txBox="1"/>
          <p:nvPr/>
        </p:nvSpPr>
        <p:spPr>
          <a:xfrm>
            <a:off x="1592025" y="1994425"/>
            <a:ext cx="12888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rgbClr val="CC0000"/>
                </a:solidFill>
              </a:rPr>
              <a:t>Tombol untuk melihat kode kesalahan</a:t>
            </a:r>
            <a:endParaRPr sz="500">
              <a:solidFill>
                <a:srgbClr val="CC0000"/>
              </a:solidFill>
            </a:endParaRPr>
          </a:p>
        </p:txBody>
      </p:sp>
      <p:cxnSp>
        <p:nvCxnSpPr>
          <p:cNvPr id="601" name="Google Shape;601;p76"/>
          <p:cNvCxnSpPr>
            <a:stCxn id="600" idx="0"/>
          </p:cNvCxnSpPr>
          <p:nvPr/>
        </p:nvCxnSpPr>
        <p:spPr>
          <a:xfrm rot="10800000">
            <a:off x="2116725" y="1819525"/>
            <a:ext cx="119700" cy="174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02" name="Google Shape;602;p76"/>
          <p:cNvSpPr txBox="1"/>
          <p:nvPr/>
        </p:nvSpPr>
        <p:spPr>
          <a:xfrm>
            <a:off x="2597975" y="2440963"/>
            <a:ext cx="1288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rgbClr val="CC0000"/>
                </a:solidFill>
              </a:rPr>
              <a:t>Tombol untuk melihat </a:t>
            </a:r>
            <a:r>
              <a:rPr lang="en" sz="500" b="1">
                <a:solidFill>
                  <a:srgbClr val="CC0000"/>
                </a:solidFill>
              </a:rPr>
              <a:t>referensi</a:t>
            </a:r>
            <a:r>
              <a:rPr lang="en" sz="500">
                <a:solidFill>
                  <a:srgbClr val="CC0000"/>
                </a:solidFill>
              </a:rPr>
              <a:t> kode kesalahan</a:t>
            </a:r>
            <a:endParaRPr sz="500">
              <a:solidFill>
                <a:srgbClr val="CC0000"/>
              </a:solidFill>
            </a:endParaRPr>
          </a:p>
        </p:txBody>
      </p:sp>
      <p:cxnSp>
        <p:nvCxnSpPr>
          <p:cNvPr id="603" name="Google Shape;603;p76"/>
          <p:cNvCxnSpPr>
            <a:stCxn id="602" idx="0"/>
          </p:cNvCxnSpPr>
          <p:nvPr/>
        </p:nvCxnSpPr>
        <p:spPr>
          <a:xfrm rot="10800000">
            <a:off x="2775875" y="1831063"/>
            <a:ext cx="466500" cy="609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04" name="Google Shape;604;p76"/>
          <p:cNvSpPr/>
          <p:nvPr/>
        </p:nvSpPr>
        <p:spPr>
          <a:xfrm>
            <a:off x="2641725" y="1230475"/>
            <a:ext cx="1370400" cy="174900"/>
          </a:xfrm>
          <a:prstGeom prst="flowChartAlternateProcess">
            <a:avLst/>
          </a:prstGeom>
          <a:noFill/>
          <a:ln w="9525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5" name="Google Shape;605;p76"/>
          <p:cNvSpPr txBox="1"/>
          <p:nvPr/>
        </p:nvSpPr>
        <p:spPr>
          <a:xfrm>
            <a:off x="4192950" y="1119425"/>
            <a:ext cx="23211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rgbClr val="CC0000"/>
                </a:solidFill>
              </a:rPr>
              <a:t>Button untuk menampilkan data yang sudah valid, belum valid atau semua data</a:t>
            </a:r>
            <a:endParaRPr sz="500">
              <a:solidFill>
                <a:srgbClr val="CC0000"/>
              </a:solidFill>
            </a:endParaRPr>
          </a:p>
        </p:txBody>
      </p:sp>
      <p:cxnSp>
        <p:nvCxnSpPr>
          <p:cNvPr id="606" name="Google Shape;606;p76"/>
          <p:cNvCxnSpPr>
            <a:stCxn id="605" idx="1"/>
            <a:endCxn id="604" idx="3"/>
          </p:cNvCxnSpPr>
          <p:nvPr/>
        </p:nvCxnSpPr>
        <p:spPr>
          <a:xfrm flipH="1">
            <a:off x="4012050" y="1288775"/>
            <a:ext cx="180900" cy="29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77"/>
          <p:cNvSpPr txBox="1"/>
          <p:nvPr/>
        </p:nvSpPr>
        <p:spPr>
          <a:xfrm>
            <a:off x="377988" y="360250"/>
            <a:ext cx="8388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Approval Data Belanja</a:t>
            </a:r>
            <a:endParaRPr sz="1800" b="1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12" name="Google Shape;612;p77"/>
          <p:cNvSpPr txBox="1"/>
          <p:nvPr/>
        </p:nvSpPr>
        <p:spPr>
          <a:xfrm>
            <a:off x="306600" y="821950"/>
            <a:ext cx="8530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Data yang telah tervalidasi secara sistem dapat dilakukan persetujuan oleh Approver Anggaran satker pada menu </a:t>
            </a:r>
            <a:r>
              <a:rPr lang="en" sz="1200" b="1"/>
              <a:t>Monitoring &gt; Monitoring Submit dan Approve Data.</a:t>
            </a:r>
            <a:endParaRPr sz="1200" b="1"/>
          </a:p>
        </p:txBody>
      </p:sp>
      <p:sp>
        <p:nvSpPr>
          <p:cNvPr id="613" name="Google Shape;613;p77"/>
          <p:cNvSpPr txBox="1"/>
          <p:nvPr/>
        </p:nvSpPr>
        <p:spPr>
          <a:xfrm>
            <a:off x="6624725" y="1871950"/>
            <a:ext cx="1107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rgbClr val="CC0000"/>
                </a:solidFill>
              </a:rPr>
              <a:t>1. Centang pada kolom </a:t>
            </a:r>
            <a:r>
              <a:rPr lang="en" sz="500" b="1">
                <a:solidFill>
                  <a:srgbClr val="CC0000"/>
                </a:solidFill>
              </a:rPr>
              <a:t>S </a:t>
            </a:r>
            <a:r>
              <a:rPr lang="en" sz="500">
                <a:solidFill>
                  <a:srgbClr val="CC0000"/>
                </a:solidFill>
              </a:rPr>
              <a:t>pada baris data usulan revisi</a:t>
            </a:r>
            <a:endParaRPr sz="500">
              <a:solidFill>
                <a:srgbClr val="CC0000"/>
              </a:solidFill>
            </a:endParaRPr>
          </a:p>
        </p:txBody>
      </p:sp>
      <p:cxnSp>
        <p:nvCxnSpPr>
          <p:cNvPr id="614" name="Google Shape;614;p77"/>
          <p:cNvCxnSpPr>
            <a:stCxn id="613" idx="2"/>
          </p:cNvCxnSpPr>
          <p:nvPr/>
        </p:nvCxnSpPr>
        <p:spPr>
          <a:xfrm flipH="1">
            <a:off x="7102775" y="2210650"/>
            <a:ext cx="75900" cy="15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15" name="Google Shape;615;p77"/>
          <p:cNvSpPr txBox="1"/>
          <p:nvPr/>
        </p:nvSpPr>
        <p:spPr>
          <a:xfrm>
            <a:off x="6491375" y="3663050"/>
            <a:ext cx="11079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rgbClr val="CC0000"/>
                </a:solidFill>
              </a:rPr>
              <a:t>2. Klik tombol Simpan</a:t>
            </a:r>
            <a:endParaRPr sz="500">
              <a:solidFill>
                <a:srgbClr val="CC0000"/>
              </a:solidFill>
            </a:endParaRPr>
          </a:p>
        </p:txBody>
      </p:sp>
      <p:cxnSp>
        <p:nvCxnSpPr>
          <p:cNvPr id="616" name="Google Shape;616;p77"/>
          <p:cNvCxnSpPr>
            <a:stCxn id="615" idx="0"/>
          </p:cNvCxnSpPr>
          <p:nvPr/>
        </p:nvCxnSpPr>
        <p:spPr>
          <a:xfrm rot="10800000" flipH="1">
            <a:off x="7045325" y="3440750"/>
            <a:ext cx="28500" cy="222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617" name="Google Shape;617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8713" y="1376050"/>
            <a:ext cx="6186572" cy="3221488"/>
          </a:xfrm>
          <a:prstGeom prst="rect">
            <a:avLst/>
          </a:prstGeom>
          <a:noFill/>
          <a:ln>
            <a:noFill/>
          </a:ln>
        </p:spPr>
      </p:pic>
      <p:sp>
        <p:nvSpPr>
          <p:cNvPr id="618" name="Google Shape;618;p77"/>
          <p:cNvSpPr txBox="1"/>
          <p:nvPr/>
        </p:nvSpPr>
        <p:spPr>
          <a:xfrm>
            <a:off x="6537250" y="1801975"/>
            <a:ext cx="10089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 b="1">
                <a:solidFill>
                  <a:srgbClr val="CC0000"/>
                </a:solidFill>
              </a:rPr>
              <a:t>1. Ceklis pada kolom S</a:t>
            </a:r>
            <a:endParaRPr sz="500" b="1">
              <a:solidFill>
                <a:srgbClr val="CC0000"/>
              </a:solidFill>
            </a:endParaRPr>
          </a:p>
        </p:txBody>
      </p:sp>
      <p:sp>
        <p:nvSpPr>
          <p:cNvPr id="619" name="Google Shape;619;p77"/>
          <p:cNvSpPr txBox="1"/>
          <p:nvPr/>
        </p:nvSpPr>
        <p:spPr>
          <a:xfrm>
            <a:off x="6310600" y="3756250"/>
            <a:ext cx="10089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 b="1">
                <a:solidFill>
                  <a:srgbClr val="CC0000"/>
                </a:solidFill>
              </a:rPr>
              <a:t>2. Klik Simpan</a:t>
            </a:r>
            <a:endParaRPr sz="500" b="1">
              <a:solidFill>
                <a:srgbClr val="CC0000"/>
              </a:solidFill>
            </a:endParaRPr>
          </a:p>
        </p:txBody>
      </p:sp>
      <p:cxnSp>
        <p:nvCxnSpPr>
          <p:cNvPr id="620" name="Google Shape;620;p77"/>
          <p:cNvCxnSpPr>
            <a:stCxn id="618" idx="2"/>
          </p:cNvCxnSpPr>
          <p:nvPr/>
        </p:nvCxnSpPr>
        <p:spPr>
          <a:xfrm flipH="1">
            <a:off x="6887200" y="2063575"/>
            <a:ext cx="154500" cy="350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21" name="Google Shape;621;p77"/>
          <p:cNvCxnSpPr>
            <a:stCxn id="619" idx="0"/>
          </p:cNvCxnSpPr>
          <p:nvPr/>
        </p:nvCxnSpPr>
        <p:spPr>
          <a:xfrm rot="10800000" flipH="1">
            <a:off x="6815050" y="3487450"/>
            <a:ext cx="48900" cy="268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3"/>
          <p:cNvSpPr txBox="1"/>
          <p:nvPr/>
        </p:nvSpPr>
        <p:spPr>
          <a:xfrm>
            <a:off x="378000" y="373050"/>
            <a:ext cx="8388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User Modul Penganggaran SAKTI</a:t>
            </a:r>
            <a:endParaRPr sz="1800" b="1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7" name="Google Shape;187;p33"/>
          <p:cNvSpPr txBox="1"/>
          <p:nvPr/>
        </p:nvSpPr>
        <p:spPr>
          <a:xfrm>
            <a:off x="378000" y="707925"/>
            <a:ext cx="8260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User yang digunakan dalam skenario - skenario penyusunan serta revisi anggaran SAKTI.</a:t>
            </a:r>
            <a:endParaRPr sz="1200">
              <a:solidFill>
                <a:srgbClr val="43434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88" name="Google Shape;188;p33"/>
          <p:cNvSpPr txBox="1">
            <a:spLocks noGrp="1"/>
          </p:cNvSpPr>
          <p:nvPr>
            <p:ph type="sldNum" idx="12"/>
          </p:nvPr>
        </p:nvSpPr>
        <p:spPr>
          <a:xfrm>
            <a:off x="8472450" y="4823251"/>
            <a:ext cx="548700" cy="276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8"/>
              <a:buFont typeface="Arial"/>
              <a:buNone/>
            </a:pPr>
            <a:fld id="{00000000-1234-1234-1234-123412341234}" type="slidenum">
              <a:rPr lang="en">
                <a:solidFill>
                  <a:srgbClr val="434343"/>
                </a:solidFill>
              </a:rPr>
              <a:t>5</a:t>
            </a:fld>
            <a:endParaRPr>
              <a:solidFill>
                <a:srgbClr val="434343"/>
              </a:solidFill>
            </a:endParaRPr>
          </a:p>
        </p:txBody>
      </p:sp>
      <p:pic>
        <p:nvPicPr>
          <p:cNvPr id="189" name="Google Shape;18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1625" y="1077225"/>
            <a:ext cx="7629525" cy="1819275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33"/>
          <p:cNvSpPr txBox="1"/>
          <p:nvPr/>
        </p:nvSpPr>
        <p:spPr>
          <a:xfrm>
            <a:off x="160150" y="1934213"/>
            <a:ext cx="955800" cy="5490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FFFFFF"/>
                </a:solidFill>
              </a:rPr>
              <a:t>USER SATKER</a:t>
            </a:r>
            <a:endParaRPr sz="1200" b="1">
              <a:solidFill>
                <a:srgbClr val="FFFFFF"/>
              </a:solidFill>
            </a:endParaRPr>
          </a:p>
        </p:txBody>
      </p:sp>
      <p:sp>
        <p:nvSpPr>
          <p:cNvPr id="191" name="Google Shape;191;p33"/>
          <p:cNvSpPr txBox="1"/>
          <p:nvPr/>
        </p:nvSpPr>
        <p:spPr>
          <a:xfrm>
            <a:off x="160150" y="3340200"/>
            <a:ext cx="955800" cy="549000"/>
          </a:xfrm>
          <a:prstGeom prst="rect">
            <a:avLst/>
          </a:prstGeom>
          <a:solidFill>
            <a:srgbClr val="1455C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USER BUN</a:t>
            </a:r>
            <a:endParaRPr sz="12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92" name="Google Shape;192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05387" y="3048900"/>
            <a:ext cx="6802004" cy="1621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78"/>
          <p:cNvSpPr txBox="1"/>
          <p:nvPr/>
        </p:nvSpPr>
        <p:spPr>
          <a:xfrm>
            <a:off x="377988" y="360250"/>
            <a:ext cx="8388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Pengiriman Data Belanja ke Kanwil</a:t>
            </a:r>
            <a:endParaRPr sz="1800" b="1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27" name="Google Shape;627;p78"/>
          <p:cNvSpPr txBox="1"/>
          <p:nvPr/>
        </p:nvSpPr>
        <p:spPr>
          <a:xfrm>
            <a:off x="306600" y="821950"/>
            <a:ext cx="8530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Pengiriman Data Belanja ke Kanwil dapat dilakukan pada menu </a:t>
            </a:r>
            <a:r>
              <a:rPr lang="en" sz="1200" b="1"/>
              <a:t>Penganggaran &gt; ADK &gt; ADK ke SPAN</a:t>
            </a:r>
            <a:endParaRPr sz="1200" b="1"/>
          </a:p>
        </p:txBody>
      </p:sp>
      <p:pic>
        <p:nvPicPr>
          <p:cNvPr id="628" name="Google Shape;628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3188" y="1191250"/>
            <a:ext cx="7457624" cy="3647449"/>
          </a:xfrm>
          <a:prstGeom prst="rect">
            <a:avLst/>
          </a:prstGeom>
          <a:noFill/>
          <a:ln>
            <a:noFill/>
          </a:ln>
        </p:spPr>
      </p:pic>
      <p:sp>
        <p:nvSpPr>
          <p:cNvPr id="629" name="Google Shape;629;p78"/>
          <p:cNvSpPr txBox="1"/>
          <p:nvPr/>
        </p:nvSpPr>
        <p:spPr>
          <a:xfrm>
            <a:off x="3883850" y="1191250"/>
            <a:ext cx="26535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 b="1">
                <a:solidFill>
                  <a:srgbClr val="CC0000"/>
                </a:solidFill>
              </a:rPr>
              <a:t>1. Pilih revisi Satker atau Revisi Antar Satker</a:t>
            </a:r>
            <a:endParaRPr sz="500" b="1">
              <a:solidFill>
                <a:srgbClr val="CC0000"/>
              </a:solidFill>
            </a:endParaRPr>
          </a:p>
        </p:txBody>
      </p:sp>
      <p:cxnSp>
        <p:nvCxnSpPr>
          <p:cNvPr id="630" name="Google Shape;630;p78"/>
          <p:cNvCxnSpPr>
            <a:stCxn id="629" idx="2"/>
          </p:cNvCxnSpPr>
          <p:nvPr/>
        </p:nvCxnSpPr>
        <p:spPr>
          <a:xfrm flipH="1">
            <a:off x="3195800" y="1452850"/>
            <a:ext cx="2014800" cy="209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31" name="Google Shape;631;p78"/>
          <p:cNvCxnSpPr>
            <a:stCxn id="629" idx="2"/>
          </p:cNvCxnSpPr>
          <p:nvPr/>
        </p:nvCxnSpPr>
        <p:spPr>
          <a:xfrm flipH="1">
            <a:off x="4373600" y="1452850"/>
            <a:ext cx="837000" cy="203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32" name="Google Shape;632;p78"/>
          <p:cNvSpPr txBox="1"/>
          <p:nvPr/>
        </p:nvSpPr>
        <p:spPr>
          <a:xfrm>
            <a:off x="5365850" y="2884175"/>
            <a:ext cx="26535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 b="1">
                <a:solidFill>
                  <a:srgbClr val="CC0000"/>
                </a:solidFill>
              </a:rPr>
              <a:t>1. Ceklis pada baris data yang akan direvisi</a:t>
            </a:r>
            <a:endParaRPr sz="500" b="1">
              <a:solidFill>
                <a:srgbClr val="CC0000"/>
              </a:solidFill>
            </a:endParaRPr>
          </a:p>
        </p:txBody>
      </p:sp>
      <p:cxnSp>
        <p:nvCxnSpPr>
          <p:cNvPr id="633" name="Google Shape;633;p78"/>
          <p:cNvCxnSpPr>
            <a:stCxn id="632" idx="0"/>
          </p:cNvCxnSpPr>
          <p:nvPr/>
        </p:nvCxnSpPr>
        <p:spPr>
          <a:xfrm rot="10800000" flipH="1">
            <a:off x="6692600" y="2804975"/>
            <a:ext cx="1355100" cy="79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34" name="Google Shape;634;p78"/>
          <p:cNvSpPr txBox="1"/>
          <p:nvPr/>
        </p:nvSpPr>
        <p:spPr>
          <a:xfrm>
            <a:off x="2345850" y="3764550"/>
            <a:ext cx="26535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 b="1">
                <a:solidFill>
                  <a:srgbClr val="CC0000"/>
                </a:solidFill>
              </a:rPr>
              <a:t>3. Klik tombol proses</a:t>
            </a:r>
            <a:endParaRPr sz="500" b="1">
              <a:solidFill>
                <a:srgbClr val="CC0000"/>
              </a:solidFill>
            </a:endParaRPr>
          </a:p>
        </p:txBody>
      </p:sp>
      <p:cxnSp>
        <p:nvCxnSpPr>
          <p:cNvPr id="635" name="Google Shape;635;p78"/>
          <p:cNvCxnSpPr>
            <a:stCxn id="634" idx="0"/>
          </p:cNvCxnSpPr>
          <p:nvPr/>
        </p:nvCxnSpPr>
        <p:spPr>
          <a:xfrm rot="10800000">
            <a:off x="2262600" y="3446550"/>
            <a:ext cx="1410000" cy="31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36" name="Google Shape;636;p78"/>
          <p:cNvSpPr txBox="1"/>
          <p:nvPr/>
        </p:nvSpPr>
        <p:spPr>
          <a:xfrm>
            <a:off x="3437150" y="2807225"/>
            <a:ext cx="26535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 b="1">
                <a:solidFill>
                  <a:srgbClr val="CC0000"/>
                </a:solidFill>
              </a:rPr>
              <a:t>*User satker hanya dapat mengirimkan data belanja ke Kanwil. Pengiriman data ke Unit dilakukan melalui menu Monitoring Submit dan Approve Data oleh Approver Anggaran level Satker pada kolom Owner Data.</a:t>
            </a:r>
            <a:endParaRPr sz="500" b="1">
              <a:solidFill>
                <a:srgbClr val="CC0000"/>
              </a:solidFill>
            </a:endParaRPr>
          </a:p>
        </p:txBody>
      </p:sp>
      <p:sp>
        <p:nvSpPr>
          <p:cNvPr id="637" name="Google Shape;637;p78"/>
          <p:cNvSpPr txBox="1"/>
          <p:nvPr/>
        </p:nvSpPr>
        <p:spPr>
          <a:xfrm>
            <a:off x="5239900" y="1423675"/>
            <a:ext cx="26535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 b="1">
                <a:solidFill>
                  <a:srgbClr val="CC0000"/>
                </a:solidFill>
              </a:rPr>
              <a:t>*Untuk revisi antar satker, satker - satker yang ikut revisi harus melakukan usulan revisi Dipa secara bersamaan. Setelah seluruh usulan pada satker - satker disetujui, maka cukup </a:t>
            </a:r>
            <a:r>
              <a:rPr lang="en" sz="500" b="1" i="1">
                <a:solidFill>
                  <a:srgbClr val="CC0000"/>
                </a:solidFill>
              </a:rPr>
              <a:t>salah satu satker yang mengirimkan data ke kanwil.</a:t>
            </a:r>
            <a:endParaRPr sz="500" b="1" i="1">
              <a:solidFill>
                <a:srgbClr val="CC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79"/>
          <p:cNvSpPr/>
          <p:nvPr/>
        </p:nvSpPr>
        <p:spPr>
          <a:xfrm>
            <a:off x="751025" y="777750"/>
            <a:ext cx="2851800" cy="4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50" rIns="68550" bIns="342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SAKTI Web</a:t>
            </a:r>
            <a:endParaRPr sz="1800" b="0" i="0" u="none" strike="noStrike" cap="non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Modul </a:t>
            </a:r>
            <a:r>
              <a:rPr lang="en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Penganggaran</a:t>
            </a:r>
            <a:endParaRPr sz="1800" b="0" i="0" u="none" strike="noStrike" cap="non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643" name="Google Shape;643;p79"/>
          <p:cNvGrpSpPr/>
          <p:nvPr/>
        </p:nvGrpSpPr>
        <p:grpSpPr>
          <a:xfrm>
            <a:off x="912027" y="1525259"/>
            <a:ext cx="725949" cy="34200"/>
            <a:chOff x="5751909" y="852488"/>
            <a:chExt cx="967932" cy="45600"/>
          </a:xfrm>
        </p:grpSpPr>
        <p:sp>
          <p:nvSpPr>
            <p:cNvPr id="644" name="Google Shape;644;p79"/>
            <p:cNvSpPr/>
            <p:nvPr/>
          </p:nvSpPr>
          <p:spPr>
            <a:xfrm>
              <a:off x="5751909" y="852488"/>
              <a:ext cx="688200" cy="456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5" name="Google Shape;645;p79"/>
            <p:cNvSpPr/>
            <p:nvPr/>
          </p:nvSpPr>
          <p:spPr>
            <a:xfrm>
              <a:off x="6497241" y="852488"/>
              <a:ext cx="222600" cy="456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46" name="Google Shape;646;p79"/>
          <p:cNvGrpSpPr/>
          <p:nvPr/>
        </p:nvGrpSpPr>
        <p:grpSpPr>
          <a:xfrm>
            <a:off x="626070" y="1819539"/>
            <a:ext cx="2851711" cy="1558653"/>
            <a:chOff x="292546" y="1800535"/>
            <a:chExt cx="6906541" cy="3739570"/>
          </a:xfrm>
        </p:grpSpPr>
        <p:pic>
          <p:nvPicPr>
            <p:cNvPr id="647" name="Google Shape;647;p79"/>
            <p:cNvPicPr preferRelativeResize="0"/>
            <p:nvPr/>
          </p:nvPicPr>
          <p:blipFill rotWithShape="1">
            <a:blip r:embed="rId3">
              <a:alphaModFix/>
            </a:blip>
            <a:srcRect t="13765" r="20286" b="19214"/>
            <a:stretch/>
          </p:blipFill>
          <p:spPr>
            <a:xfrm>
              <a:off x="292546" y="1800535"/>
              <a:ext cx="6906541" cy="373957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48" name="Google Shape;648;p79"/>
            <p:cNvSpPr/>
            <p:nvPr/>
          </p:nvSpPr>
          <p:spPr>
            <a:xfrm>
              <a:off x="6431973" y="2410691"/>
              <a:ext cx="623400" cy="176700"/>
            </a:xfrm>
            <a:prstGeom prst="rect">
              <a:avLst/>
            </a:prstGeom>
            <a:solidFill>
              <a:srgbClr val="8ABAF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9" name="Google Shape;649;p79"/>
            <p:cNvSpPr/>
            <p:nvPr/>
          </p:nvSpPr>
          <p:spPr>
            <a:xfrm>
              <a:off x="6158343" y="2174082"/>
              <a:ext cx="799800" cy="98700"/>
            </a:xfrm>
            <a:prstGeom prst="rect">
              <a:avLst/>
            </a:prstGeom>
            <a:solidFill>
              <a:srgbClr val="8ABAF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50" name="Google Shape;650;p79"/>
          <p:cNvSpPr/>
          <p:nvPr/>
        </p:nvSpPr>
        <p:spPr>
          <a:xfrm>
            <a:off x="409969" y="3638550"/>
            <a:ext cx="30681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50" rIns="68550" bIns="342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7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Alur Revisi DIPA</a:t>
            </a:r>
            <a:endParaRPr sz="17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7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Kewenangan Dit. PA / DJA</a:t>
            </a:r>
            <a:endParaRPr sz="17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51" name="Google Shape;651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30350" y="110125"/>
            <a:ext cx="5153025" cy="471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80"/>
          <p:cNvSpPr txBox="1">
            <a:spLocks noGrp="1"/>
          </p:cNvSpPr>
          <p:nvPr>
            <p:ph type="sldNum" idx="12"/>
          </p:nvPr>
        </p:nvSpPr>
        <p:spPr>
          <a:xfrm>
            <a:off x="8472450" y="4823251"/>
            <a:ext cx="548700" cy="276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52</a:t>
            </a:fld>
            <a:endParaRPr/>
          </a:p>
        </p:txBody>
      </p:sp>
      <p:sp>
        <p:nvSpPr>
          <p:cNvPr id="657" name="Google Shape;657;p80"/>
          <p:cNvSpPr/>
          <p:nvPr/>
        </p:nvSpPr>
        <p:spPr>
          <a:xfrm>
            <a:off x="1936500" y="414025"/>
            <a:ext cx="5061000" cy="6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50" rIns="68550" bIns="3425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Tahapan-Tahapan Revisi DIPA</a:t>
            </a:r>
            <a:endParaRPr sz="1800" b="1">
              <a:solidFill>
                <a:srgbClr val="00206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658" name="Google Shape;658;p80"/>
          <p:cNvCxnSpPr/>
          <p:nvPr/>
        </p:nvCxnSpPr>
        <p:spPr>
          <a:xfrm rot="10800000" flipH="1">
            <a:off x="443063" y="2766975"/>
            <a:ext cx="8426100" cy="53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59" name="Google Shape;659;p80"/>
          <p:cNvSpPr txBox="1"/>
          <p:nvPr/>
        </p:nvSpPr>
        <p:spPr>
          <a:xfrm>
            <a:off x="610800" y="2100175"/>
            <a:ext cx="852600" cy="6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Membuat Status History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60" name="Google Shape;660;p80"/>
          <p:cNvSpPr/>
          <p:nvPr/>
        </p:nvSpPr>
        <p:spPr>
          <a:xfrm>
            <a:off x="3448350" y="2750298"/>
            <a:ext cx="111000" cy="128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1" name="Google Shape;661;p80"/>
          <p:cNvSpPr/>
          <p:nvPr/>
        </p:nvSpPr>
        <p:spPr>
          <a:xfrm>
            <a:off x="5062925" y="2727094"/>
            <a:ext cx="111000" cy="128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2" name="Google Shape;662;p80"/>
          <p:cNvSpPr/>
          <p:nvPr/>
        </p:nvSpPr>
        <p:spPr>
          <a:xfrm>
            <a:off x="6886500" y="2717569"/>
            <a:ext cx="111000" cy="128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3" name="Google Shape;663;p80"/>
          <p:cNvSpPr txBox="1"/>
          <p:nvPr/>
        </p:nvSpPr>
        <p:spPr>
          <a:xfrm>
            <a:off x="4692125" y="2946775"/>
            <a:ext cx="852600" cy="6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Montserrat"/>
                <a:ea typeface="Montserrat"/>
                <a:cs typeface="Montserrat"/>
                <a:sym typeface="Montserrat"/>
              </a:rPr>
              <a:t>Approval KPA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64" name="Google Shape;664;p80"/>
          <p:cNvSpPr/>
          <p:nvPr/>
        </p:nvSpPr>
        <p:spPr>
          <a:xfrm>
            <a:off x="981600" y="2750306"/>
            <a:ext cx="111000" cy="128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5" name="Google Shape;665;p80"/>
          <p:cNvSpPr/>
          <p:nvPr/>
        </p:nvSpPr>
        <p:spPr>
          <a:xfrm>
            <a:off x="2592875" y="2750306"/>
            <a:ext cx="111000" cy="128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6" name="Google Shape;666;p80"/>
          <p:cNvSpPr txBox="1"/>
          <p:nvPr/>
        </p:nvSpPr>
        <p:spPr>
          <a:xfrm rot="-5400000">
            <a:off x="-86800" y="1914372"/>
            <a:ext cx="1018200" cy="3462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FFFFFF"/>
                </a:solidFill>
              </a:rPr>
              <a:t>OPERATOR</a:t>
            </a:r>
            <a:endParaRPr sz="1000" b="1">
              <a:solidFill>
                <a:srgbClr val="FFFFFF"/>
              </a:solidFill>
            </a:endParaRPr>
          </a:p>
        </p:txBody>
      </p:sp>
      <p:sp>
        <p:nvSpPr>
          <p:cNvPr id="667" name="Google Shape;667;p80"/>
          <p:cNvSpPr txBox="1"/>
          <p:nvPr/>
        </p:nvSpPr>
        <p:spPr>
          <a:xfrm rot="-5400000">
            <a:off x="19238" y="3277594"/>
            <a:ext cx="864300" cy="404400"/>
          </a:xfrm>
          <a:prstGeom prst="rect">
            <a:avLst/>
          </a:prstGeom>
          <a:solidFill>
            <a:srgbClr val="1455C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KPA</a:t>
            </a:r>
            <a:endParaRPr sz="10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68" name="Google Shape;668;p80"/>
          <p:cNvSpPr txBox="1"/>
          <p:nvPr/>
        </p:nvSpPr>
        <p:spPr>
          <a:xfrm>
            <a:off x="6485700" y="2047000"/>
            <a:ext cx="912600" cy="6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Mencetak Laporan- Laporan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69" name="Google Shape;669;p80"/>
          <p:cNvSpPr/>
          <p:nvPr/>
        </p:nvSpPr>
        <p:spPr>
          <a:xfrm>
            <a:off x="1737400" y="2750306"/>
            <a:ext cx="111000" cy="128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0" name="Google Shape;670;p80"/>
          <p:cNvSpPr txBox="1"/>
          <p:nvPr/>
        </p:nvSpPr>
        <p:spPr>
          <a:xfrm>
            <a:off x="1473125" y="1940875"/>
            <a:ext cx="852600" cy="6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Mengedit data di RUH Belanja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71" name="Google Shape;671;p80"/>
          <p:cNvSpPr txBox="1"/>
          <p:nvPr/>
        </p:nvSpPr>
        <p:spPr>
          <a:xfrm>
            <a:off x="2331400" y="2047000"/>
            <a:ext cx="852600" cy="6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Merekam data RPD Bulanan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72" name="Google Shape;672;p80"/>
          <p:cNvSpPr txBox="1"/>
          <p:nvPr/>
        </p:nvSpPr>
        <p:spPr>
          <a:xfrm>
            <a:off x="4126550" y="2100175"/>
            <a:ext cx="852600" cy="6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Validasi data belanja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73" name="Google Shape;673;p80"/>
          <p:cNvSpPr/>
          <p:nvPr/>
        </p:nvSpPr>
        <p:spPr>
          <a:xfrm>
            <a:off x="4311950" y="2717573"/>
            <a:ext cx="111000" cy="128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4" name="Google Shape;674;p80"/>
          <p:cNvSpPr txBox="1"/>
          <p:nvPr/>
        </p:nvSpPr>
        <p:spPr>
          <a:xfrm>
            <a:off x="5678300" y="2182075"/>
            <a:ext cx="985800" cy="4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Kirim ADK ke SPAN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75" name="Google Shape;675;p80"/>
          <p:cNvSpPr/>
          <p:nvPr/>
        </p:nvSpPr>
        <p:spPr>
          <a:xfrm>
            <a:off x="5921700" y="2717569"/>
            <a:ext cx="111000" cy="128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6" name="Google Shape;676;p80"/>
          <p:cNvSpPr txBox="1"/>
          <p:nvPr/>
        </p:nvSpPr>
        <p:spPr>
          <a:xfrm>
            <a:off x="3114250" y="1940875"/>
            <a:ext cx="1089900" cy="6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Merekam data Rencana Penerimaan/ Pendapatan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81"/>
          <p:cNvSpPr/>
          <p:nvPr/>
        </p:nvSpPr>
        <p:spPr>
          <a:xfrm>
            <a:off x="3918638" y="0"/>
            <a:ext cx="52311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2" name="Google Shape;682;p81"/>
          <p:cNvSpPr/>
          <p:nvPr/>
        </p:nvSpPr>
        <p:spPr>
          <a:xfrm>
            <a:off x="950981" y="1934269"/>
            <a:ext cx="2642100" cy="11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50" rIns="68550" bIns="342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" sz="23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Hal yang Perlu</a:t>
            </a:r>
            <a:endParaRPr sz="23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" sz="23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Diperhatikan</a:t>
            </a:r>
            <a:endParaRPr sz="23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683" name="Google Shape;683;p81"/>
          <p:cNvGrpSpPr/>
          <p:nvPr/>
        </p:nvGrpSpPr>
        <p:grpSpPr>
          <a:xfrm>
            <a:off x="715152" y="3261902"/>
            <a:ext cx="725949" cy="34200"/>
            <a:chOff x="5751909" y="852488"/>
            <a:chExt cx="967932" cy="45600"/>
          </a:xfrm>
        </p:grpSpPr>
        <p:sp>
          <p:nvSpPr>
            <p:cNvPr id="684" name="Google Shape;684;p81"/>
            <p:cNvSpPr/>
            <p:nvPr/>
          </p:nvSpPr>
          <p:spPr>
            <a:xfrm>
              <a:off x="5751909" y="852488"/>
              <a:ext cx="688200" cy="456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5" name="Google Shape;685;p81"/>
            <p:cNvSpPr/>
            <p:nvPr/>
          </p:nvSpPr>
          <p:spPr>
            <a:xfrm>
              <a:off x="6497241" y="852488"/>
              <a:ext cx="222600" cy="456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86" name="Google Shape;686;p81"/>
          <p:cNvSpPr/>
          <p:nvPr/>
        </p:nvSpPr>
        <p:spPr>
          <a:xfrm>
            <a:off x="4516175" y="515825"/>
            <a:ext cx="3882000" cy="43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50" rIns="68550" bIns="3425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323F4F"/>
                </a:solidFill>
                <a:latin typeface="Montserrat"/>
                <a:ea typeface="Montserrat"/>
                <a:cs typeface="Montserrat"/>
                <a:sym typeface="Montserrat"/>
              </a:rPr>
              <a:t>REVISI</a:t>
            </a:r>
            <a:br>
              <a:rPr lang="en" sz="1200" b="1">
                <a:solidFill>
                  <a:srgbClr val="323F4F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sz="1200" b="1">
              <a:solidFill>
                <a:srgbClr val="323F4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254000" marR="0" lvl="0" indent="-215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F4F"/>
              </a:buClr>
              <a:buSzPts val="1200"/>
              <a:buFont typeface="Montserrat"/>
              <a:buChar char="▪"/>
            </a:pPr>
            <a:r>
              <a:rPr lang="en" sz="1200">
                <a:solidFill>
                  <a:srgbClr val="323F4F"/>
                </a:solidFill>
                <a:latin typeface="Montserrat"/>
                <a:ea typeface="Montserrat"/>
                <a:cs typeface="Montserrat"/>
                <a:sym typeface="Montserrat"/>
              </a:rPr>
              <a:t>Ketika usulan Revisi POK sudah dilakukan </a:t>
            </a:r>
            <a:r>
              <a:rPr lang="en" sz="1200" b="1">
                <a:solidFill>
                  <a:srgbClr val="323F4F"/>
                </a:solidFill>
                <a:latin typeface="Montserrat"/>
                <a:ea typeface="Montserrat"/>
                <a:cs typeface="Montserrat"/>
                <a:sym typeface="Montserrat"/>
              </a:rPr>
              <a:t>Update CoA</a:t>
            </a:r>
            <a:r>
              <a:rPr lang="en" sz="1200">
                <a:solidFill>
                  <a:srgbClr val="323F4F"/>
                </a:solidFill>
                <a:latin typeface="Montserrat"/>
                <a:ea typeface="Montserrat"/>
                <a:cs typeface="Montserrat"/>
                <a:sym typeface="Montserrat"/>
              </a:rPr>
              <a:t>, maka usulan revisi POK tersebut tidak dapat dihapus.</a:t>
            </a:r>
            <a:endParaRPr sz="1200">
              <a:solidFill>
                <a:srgbClr val="323F4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34290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323F4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254000" marR="0" lvl="0" indent="-215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F4F"/>
              </a:buClr>
              <a:buSzPts val="1200"/>
              <a:buFont typeface="Montserrat"/>
              <a:buChar char="▪"/>
            </a:pPr>
            <a:r>
              <a:rPr lang="en" sz="1200">
                <a:solidFill>
                  <a:srgbClr val="323F4F"/>
                </a:solidFill>
                <a:latin typeface="Montserrat"/>
                <a:ea typeface="Montserrat"/>
                <a:cs typeface="Montserrat"/>
                <a:sym typeface="Montserrat"/>
              </a:rPr>
              <a:t>Hanya user Approver Anggaran yang dapat melakukan Hapus Data usulan revisi.</a:t>
            </a:r>
            <a:endParaRPr sz="1200">
              <a:solidFill>
                <a:srgbClr val="323F4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34290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323F4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254000" marR="0" lvl="0" indent="-215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F4F"/>
              </a:buClr>
              <a:buSzPts val="1200"/>
              <a:buFont typeface="Montserrat"/>
              <a:buChar char="▪"/>
            </a:pPr>
            <a:r>
              <a:rPr lang="en" sz="1200">
                <a:solidFill>
                  <a:srgbClr val="323F4F"/>
                </a:solidFill>
                <a:latin typeface="Montserrat"/>
                <a:ea typeface="Montserrat"/>
                <a:cs typeface="Montserrat"/>
                <a:sym typeface="Montserrat"/>
              </a:rPr>
              <a:t>Ketika proses usulan revisi belum selesai pengesahan, maka satker tidak dapat melakukan proses revisi selanjutnya.</a:t>
            </a:r>
            <a:endParaRPr sz="1200">
              <a:solidFill>
                <a:srgbClr val="323F4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34290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rgbClr val="323F4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254000" marR="0" lvl="0" indent="-215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F4F"/>
              </a:buClr>
              <a:buSzPts val="1200"/>
              <a:buFont typeface="Montserrat"/>
              <a:buChar char="▪"/>
            </a:pPr>
            <a:r>
              <a:rPr lang="en" sz="1200">
                <a:solidFill>
                  <a:srgbClr val="323F4F"/>
                </a:solidFill>
                <a:latin typeface="Montserrat"/>
                <a:ea typeface="Montserrat"/>
                <a:cs typeface="Montserrat"/>
                <a:sym typeface="Montserrat"/>
              </a:rPr>
              <a:t>Penggantian Owner Usulan Revisi hanya dapat dilakukan oleh Approver Anggaran.</a:t>
            </a:r>
            <a:endParaRPr sz="1200">
              <a:solidFill>
                <a:srgbClr val="323F4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34290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323F4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254000" marR="0" lvl="0" indent="-215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F4F"/>
              </a:buClr>
              <a:buSzPts val="1200"/>
              <a:buFont typeface="Montserrat"/>
              <a:buChar char="▪"/>
            </a:pPr>
            <a:r>
              <a:rPr lang="en" sz="1200">
                <a:solidFill>
                  <a:srgbClr val="323F4F"/>
                </a:solidFill>
                <a:latin typeface="Montserrat"/>
                <a:ea typeface="Montserrat"/>
                <a:cs typeface="Montserrat"/>
                <a:sym typeface="Montserrat"/>
              </a:rPr>
              <a:t>Melakukan ubah dari Usulan Revisi POK menjadi usulan Revisi DIPA hanya dapat menggunakan user Approver Anggaran.</a:t>
            </a:r>
            <a:endParaRPr sz="1200">
              <a:solidFill>
                <a:srgbClr val="323F4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34290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323F4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254000" marR="0" lvl="0" indent="-215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F4F"/>
              </a:buClr>
              <a:buSzPts val="1200"/>
              <a:buFont typeface="Montserrat"/>
              <a:buChar char="▪"/>
            </a:pPr>
            <a:r>
              <a:rPr lang="en" sz="1200">
                <a:solidFill>
                  <a:srgbClr val="323F4F"/>
                </a:solidFill>
                <a:latin typeface="Montserrat"/>
                <a:ea typeface="Montserrat"/>
                <a:cs typeface="Montserrat"/>
                <a:sym typeface="Montserrat"/>
              </a:rPr>
              <a:t>Pembuatan RPD Bulanan sebagai dasar transaksi di Modul Pelaksanaan (Renkas harian)</a:t>
            </a:r>
            <a:endParaRPr sz="1200">
              <a:solidFill>
                <a:srgbClr val="323F4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323F4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87" name="Google Shape;687;p81"/>
          <p:cNvSpPr txBox="1">
            <a:spLocks noGrp="1"/>
          </p:cNvSpPr>
          <p:nvPr>
            <p:ph type="sldNum" idx="12"/>
          </p:nvPr>
        </p:nvSpPr>
        <p:spPr>
          <a:xfrm>
            <a:off x="8472450" y="4823251"/>
            <a:ext cx="5487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8"/>
              <a:buFont typeface="Arial"/>
              <a:buNone/>
            </a:pPr>
            <a:fld id="{00000000-1234-1234-1234-123412341234}" type="slidenum">
              <a:rPr lang="en" sz="83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53</a:t>
            </a:fld>
            <a:endParaRPr sz="839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8" name="Google Shape;868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5400" y="1172175"/>
            <a:ext cx="1024900" cy="668125"/>
          </a:xfrm>
          <a:prstGeom prst="rect">
            <a:avLst/>
          </a:prstGeom>
          <a:noFill/>
          <a:ln>
            <a:noFill/>
          </a:ln>
        </p:spPr>
      </p:pic>
      <p:sp>
        <p:nvSpPr>
          <p:cNvPr id="869" name="Google Shape;869;p106"/>
          <p:cNvSpPr txBox="1"/>
          <p:nvPr/>
        </p:nvSpPr>
        <p:spPr>
          <a:xfrm>
            <a:off x="2745900" y="1879050"/>
            <a:ext cx="3652200" cy="13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82296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TERIMA</a:t>
            </a:r>
            <a:endParaRPr sz="3900"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1005839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KASIH</a:t>
            </a:r>
            <a:endParaRPr sz="3900"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870" name="Google Shape;870;p106"/>
          <p:cNvSpPr txBox="1"/>
          <p:nvPr/>
        </p:nvSpPr>
        <p:spPr>
          <a:xfrm>
            <a:off x="7435775" y="91575"/>
            <a:ext cx="1708200" cy="3078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Modul Penganggaran</a:t>
            </a:r>
            <a:endParaRPr sz="8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4"/>
          <p:cNvSpPr/>
          <p:nvPr/>
        </p:nvSpPr>
        <p:spPr>
          <a:xfrm>
            <a:off x="7694150" y="149325"/>
            <a:ext cx="1185300" cy="192300"/>
          </a:xfrm>
          <a:prstGeom prst="rect">
            <a:avLst/>
          </a:prstGeom>
          <a:solidFill>
            <a:srgbClr val="B830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34"/>
          <p:cNvSpPr txBox="1"/>
          <p:nvPr/>
        </p:nvSpPr>
        <p:spPr>
          <a:xfrm>
            <a:off x="7435775" y="91575"/>
            <a:ext cx="1708200" cy="307800"/>
          </a:xfrm>
          <a:prstGeom prst="rect">
            <a:avLst/>
          </a:prstGeom>
          <a:solidFill>
            <a:srgbClr val="B830FD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Modul Penganggaran</a:t>
            </a:r>
            <a:endParaRPr sz="8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9" name="Google Shape;199;p34"/>
          <p:cNvSpPr txBox="1"/>
          <p:nvPr/>
        </p:nvSpPr>
        <p:spPr>
          <a:xfrm>
            <a:off x="1048600" y="1935325"/>
            <a:ext cx="3652200" cy="7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Status Histori</a:t>
            </a:r>
            <a:endParaRPr sz="3900"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200" name="Google Shape;20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5400" y="1172175"/>
            <a:ext cx="1024900" cy="668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5"/>
          <p:cNvSpPr txBox="1"/>
          <p:nvPr/>
        </p:nvSpPr>
        <p:spPr>
          <a:xfrm>
            <a:off x="392200" y="513975"/>
            <a:ext cx="83880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Tahapan Penganggaran secara umum dalam satu tahun anggaran pada aplikasi SAKTI</a:t>
            </a:r>
            <a:endParaRPr sz="1800" b="1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06" name="Google Shape;20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4150" y="1252875"/>
            <a:ext cx="5544102" cy="3585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6"/>
          <p:cNvSpPr txBox="1"/>
          <p:nvPr/>
        </p:nvSpPr>
        <p:spPr>
          <a:xfrm>
            <a:off x="377988" y="507600"/>
            <a:ext cx="8388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Menu Monitoring Submit dan Approve Data</a:t>
            </a:r>
            <a:endParaRPr sz="1800" b="1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2" name="Google Shape;212;p36"/>
          <p:cNvSpPr txBox="1">
            <a:spLocks noGrp="1"/>
          </p:cNvSpPr>
          <p:nvPr>
            <p:ph type="sldNum" idx="12"/>
          </p:nvPr>
        </p:nvSpPr>
        <p:spPr>
          <a:xfrm>
            <a:off x="8472450" y="4823251"/>
            <a:ext cx="548700" cy="276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8"/>
              <a:buFont typeface="Arial"/>
              <a:buNone/>
            </a:pPr>
            <a:fld id="{00000000-1234-1234-1234-123412341234}" type="slidenum">
              <a:rPr lang="en">
                <a:solidFill>
                  <a:srgbClr val="434343"/>
                </a:solidFill>
              </a:rPr>
              <a:t>8</a:t>
            </a:fld>
            <a:endParaRPr>
              <a:solidFill>
                <a:srgbClr val="434343"/>
              </a:solidFill>
            </a:endParaRPr>
          </a:p>
        </p:txBody>
      </p:sp>
      <p:sp>
        <p:nvSpPr>
          <p:cNvPr id="213" name="Google Shape;213;p36"/>
          <p:cNvSpPr txBox="1"/>
          <p:nvPr/>
        </p:nvSpPr>
        <p:spPr>
          <a:xfrm>
            <a:off x="6286975" y="4158775"/>
            <a:ext cx="2327400" cy="41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highlight>
                <a:srgbClr val="E69138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4" name="Google Shape;214;p36"/>
          <p:cNvSpPr txBox="1"/>
          <p:nvPr/>
        </p:nvSpPr>
        <p:spPr>
          <a:xfrm>
            <a:off x="2955300" y="2202300"/>
            <a:ext cx="58107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Data status histori milik satker untuk satu tahun anggaran dapat dilihat oleh user Operator dan Approver Anggaran pada menu </a:t>
            </a:r>
            <a:r>
              <a:rPr lang="en" sz="1200" b="1"/>
              <a:t>Penganggaran &gt; Monitoring &gt; Monitoring Submit dan Approve Data</a:t>
            </a:r>
            <a:r>
              <a:rPr lang="en" sz="1200"/>
              <a:t>.</a:t>
            </a:r>
            <a:endParaRPr sz="1200"/>
          </a:p>
        </p:txBody>
      </p:sp>
      <p:pic>
        <p:nvPicPr>
          <p:cNvPr id="215" name="Google Shape;21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8000" y="1528763"/>
            <a:ext cx="2228850" cy="2085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7"/>
          <p:cNvSpPr txBox="1"/>
          <p:nvPr/>
        </p:nvSpPr>
        <p:spPr>
          <a:xfrm>
            <a:off x="399063" y="316625"/>
            <a:ext cx="8388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Contoh Status Histori pada satker TA 2020</a:t>
            </a:r>
            <a:endParaRPr sz="1800" b="1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1" name="Google Shape;221;p37"/>
          <p:cNvSpPr txBox="1">
            <a:spLocks noGrp="1"/>
          </p:cNvSpPr>
          <p:nvPr>
            <p:ph type="sldNum" idx="12"/>
          </p:nvPr>
        </p:nvSpPr>
        <p:spPr>
          <a:xfrm>
            <a:off x="8472450" y="4823251"/>
            <a:ext cx="548700" cy="276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8"/>
              <a:buFont typeface="Arial"/>
              <a:buNone/>
            </a:pPr>
            <a:fld id="{00000000-1234-1234-1234-123412341234}" type="slidenum">
              <a:rPr lang="en">
                <a:solidFill>
                  <a:srgbClr val="434343"/>
                </a:solidFill>
              </a:rPr>
              <a:t>9</a:t>
            </a:fld>
            <a:endParaRPr>
              <a:solidFill>
                <a:srgbClr val="434343"/>
              </a:solidFill>
            </a:endParaRPr>
          </a:p>
        </p:txBody>
      </p:sp>
      <p:sp>
        <p:nvSpPr>
          <p:cNvPr id="222" name="Google Shape;222;p37"/>
          <p:cNvSpPr txBox="1"/>
          <p:nvPr/>
        </p:nvSpPr>
        <p:spPr>
          <a:xfrm>
            <a:off x="6286975" y="4158775"/>
            <a:ext cx="2327400" cy="41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highlight>
                <a:srgbClr val="E69138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3" name="Google Shape;22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5897" y="778326"/>
            <a:ext cx="7792202" cy="404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1685</Words>
  <Application>Microsoft Office PowerPoint</Application>
  <PresentationFormat>On-screen Show (16:9)</PresentationFormat>
  <Paragraphs>228</Paragraphs>
  <Slides>54</Slides>
  <Notes>54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59" baseType="lpstr">
      <vt:lpstr>Montserrat Medium</vt:lpstr>
      <vt:lpstr>Arial</vt:lpstr>
      <vt:lpstr>Calibri</vt:lpstr>
      <vt:lpstr>Montserrat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USER</cp:lastModifiedBy>
  <cp:revision>2</cp:revision>
  <dcterms:modified xsi:type="dcterms:W3CDTF">2021-03-16T02:36:18Z</dcterms:modified>
</cp:coreProperties>
</file>